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Lst>
  <p:notesMasterIdLst>
    <p:notesMasterId r:id="rId84"/>
  </p:notesMasterIdLst>
  <p:handoutMasterIdLst>
    <p:handoutMasterId r:id="rId85"/>
  </p:handoutMasterIdLst>
  <p:sldIdLst>
    <p:sldId id="256" r:id="rId2"/>
    <p:sldId id="257" r:id="rId3"/>
    <p:sldId id="258" r:id="rId4"/>
    <p:sldId id="259" r:id="rId5"/>
    <p:sldId id="261" r:id="rId6"/>
    <p:sldId id="260" r:id="rId7"/>
    <p:sldId id="267" r:id="rId8"/>
    <p:sldId id="266" r:id="rId9"/>
    <p:sldId id="262" r:id="rId10"/>
    <p:sldId id="263" r:id="rId11"/>
    <p:sldId id="264" r:id="rId12"/>
    <p:sldId id="339" r:id="rId13"/>
    <p:sldId id="265" r:id="rId14"/>
    <p:sldId id="340" r:id="rId15"/>
    <p:sldId id="269" r:id="rId16"/>
    <p:sldId id="270" r:id="rId17"/>
    <p:sldId id="271" r:id="rId18"/>
    <p:sldId id="272" r:id="rId19"/>
    <p:sldId id="273" r:id="rId20"/>
    <p:sldId id="274" r:id="rId21"/>
    <p:sldId id="275" r:id="rId22"/>
    <p:sldId id="276" r:id="rId23"/>
    <p:sldId id="277" r:id="rId24"/>
    <p:sldId id="336" r:id="rId25"/>
    <p:sldId id="278" r:id="rId26"/>
    <p:sldId id="279" r:id="rId27"/>
    <p:sldId id="338" r:id="rId28"/>
    <p:sldId id="280" r:id="rId29"/>
    <p:sldId id="281" r:id="rId30"/>
    <p:sldId id="282" r:id="rId31"/>
    <p:sldId id="283" r:id="rId32"/>
    <p:sldId id="284" r:id="rId33"/>
    <p:sldId id="285" r:id="rId34"/>
    <p:sldId id="286" r:id="rId35"/>
    <p:sldId id="288" r:id="rId36"/>
    <p:sldId id="289" r:id="rId37"/>
    <p:sldId id="290" r:id="rId38"/>
    <p:sldId id="337" r:id="rId39"/>
    <p:sldId id="292" r:id="rId40"/>
    <p:sldId id="293" r:id="rId41"/>
    <p:sldId id="294" r:id="rId42"/>
    <p:sldId id="295" r:id="rId43"/>
    <p:sldId id="296" r:id="rId44"/>
    <p:sldId id="297" r:id="rId45"/>
    <p:sldId id="298" r:id="rId46"/>
    <p:sldId id="299" r:id="rId47"/>
    <p:sldId id="300" r:id="rId48"/>
    <p:sldId id="347" r:id="rId49"/>
    <p:sldId id="301" r:id="rId50"/>
    <p:sldId id="341" r:id="rId51"/>
    <p:sldId id="303" r:id="rId52"/>
    <p:sldId id="304" r:id="rId53"/>
    <p:sldId id="305" r:id="rId54"/>
    <p:sldId id="306" r:id="rId55"/>
    <p:sldId id="342" r:id="rId56"/>
    <p:sldId id="343" r:id="rId57"/>
    <p:sldId id="310" r:id="rId58"/>
    <p:sldId id="311" r:id="rId59"/>
    <p:sldId id="312" r:id="rId60"/>
    <p:sldId id="313" r:id="rId61"/>
    <p:sldId id="344" r:id="rId62"/>
    <p:sldId id="315" r:id="rId63"/>
    <p:sldId id="345"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Lst>
  <p:sldSz cx="9144000" cy="6858000" type="screen4x3"/>
  <p:notesSz cx="7077075" cy="9051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6A5C"/>
    <a:srgbClr val="0F51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29" autoAdjust="0"/>
    <p:restoredTop sz="94660"/>
  </p:normalViewPr>
  <p:slideViewPr>
    <p:cSldViewPr>
      <p:cViewPr varScale="1">
        <p:scale>
          <a:sx n="68" d="100"/>
          <a:sy n="68" d="100"/>
        </p:scale>
        <p:origin x="1302" y="6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66733" cy="452752"/>
          </a:xfrm>
          <a:prstGeom prst="rect">
            <a:avLst/>
          </a:prstGeom>
        </p:spPr>
        <p:txBody>
          <a:bodyPr vert="horz" lIns="91635" tIns="45818" rIns="91635" bIns="45818" numCol="1" rtlCol="0"/>
          <a:lstStyle>
            <a:lvl1pPr algn="l">
              <a:defRPr sz="1200"/>
            </a:lvl1pPr>
          </a:lstStyle>
          <a:p>
            <a:endParaRPr lang="en-US"/>
          </a:p>
        </p:txBody>
      </p:sp>
      <p:sp>
        <p:nvSpPr>
          <p:cNvPr id="3" name="Date Placeholder 2"/>
          <p:cNvSpPr>
            <a:spLocks noGrp="1"/>
          </p:cNvSpPr>
          <p:nvPr>
            <p:ph type="dt" sz="quarter" idx="1"/>
          </p:nvPr>
        </p:nvSpPr>
        <p:spPr>
          <a:xfrm>
            <a:off x="4008705" y="1"/>
            <a:ext cx="3066733" cy="452752"/>
          </a:xfrm>
          <a:prstGeom prst="rect">
            <a:avLst/>
          </a:prstGeom>
        </p:spPr>
        <p:txBody>
          <a:bodyPr vert="horz" lIns="91635" tIns="45818" rIns="91635" bIns="45818" numCol="1" rtlCol="0"/>
          <a:lstStyle>
            <a:lvl1pPr algn="r">
              <a:defRPr sz="1200"/>
            </a:lvl1pPr>
          </a:lstStyle>
          <a:p>
            <a:fld id="{39F2FFCB-2696-41DC-9818-7ABE98E0A573}" type="datetimeFigureOut">
              <a:rPr lang="en-US" smtClean="0"/>
              <a:t>2/23/2023</a:t>
            </a:fld>
            <a:endParaRPr lang="en-US"/>
          </a:p>
        </p:txBody>
      </p:sp>
      <p:sp>
        <p:nvSpPr>
          <p:cNvPr id="4" name="Footer Placeholder 3"/>
          <p:cNvSpPr>
            <a:spLocks noGrp="1"/>
          </p:cNvSpPr>
          <p:nvPr>
            <p:ph type="ftr" sz="quarter" idx="2"/>
          </p:nvPr>
        </p:nvSpPr>
        <p:spPr>
          <a:xfrm>
            <a:off x="0" y="8597619"/>
            <a:ext cx="3066733" cy="452752"/>
          </a:xfrm>
          <a:prstGeom prst="rect">
            <a:avLst/>
          </a:prstGeom>
        </p:spPr>
        <p:txBody>
          <a:bodyPr vert="horz" lIns="91635" tIns="45818" rIns="91635" bIns="45818" numCol="1"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597619"/>
            <a:ext cx="3066733" cy="452752"/>
          </a:xfrm>
          <a:prstGeom prst="rect">
            <a:avLst/>
          </a:prstGeom>
        </p:spPr>
        <p:txBody>
          <a:bodyPr vert="horz" lIns="91635" tIns="45818" rIns="91635" bIns="45818" numCol="1" rtlCol="0" anchor="b"/>
          <a:lstStyle>
            <a:lvl1pPr algn="r">
              <a:defRPr sz="1200"/>
            </a:lvl1pPr>
          </a:lstStyle>
          <a:p>
            <a:fld id="{5EC531E9-496A-4492-BB89-734D1C66102A}" type="slidenum">
              <a:rPr lang="en-US" smtClean="0"/>
              <a:t>‹#›</a:t>
            </a:fld>
            <a:endParaRPr lang="en-US"/>
          </a:p>
        </p:txBody>
      </p:sp>
    </p:spTree>
    <p:extLst>
      <p:ext uri="{BB962C8B-B14F-4D97-AF65-F5344CB8AC3E}">
        <p14:creationId xmlns:p14="http://schemas.microsoft.com/office/powerpoint/2010/main" val="42470362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540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08438" y="0"/>
            <a:ext cx="3067050" cy="454025"/>
          </a:xfrm>
          <a:prstGeom prst="rect">
            <a:avLst/>
          </a:prstGeom>
        </p:spPr>
        <p:txBody>
          <a:bodyPr vert="horz" lIns="91440" tIns="45720" rIns="91440" bIns="45720" rtlCol="0"/>
          <a:lstStyle>
            <a:lvl1pPr algn="r">
              <a:defRPr sz="1200"/>
            </a:lvl1pPr>
          </a:lstStyle>
          <a:p>
            <a:fld id="{5004E80B-84A4-48B9-AF83-C724DF39DB69}" type="datetimeFigureOut">
              <a:rPr lang="en-US" smtClean="0"/>
              <a:t>2/23/2023</a:t>
            </a:fld>
            <a:endParaRPr lang="en-US"/>
          </a:p>
        </p:txBody>
      </p:sp>
      <p:sp>
        <p:nvSpPr>
          <p:cNvPr id="4" name="Slide Image Placeholder 3"/>
          <p:cNvSpPr>
            <a:spLocks noGrp="1" noRot="1" noChangeAspect="1"/>
          </p:cNvSpPr>
          <p:nvPr>
            <p:ph type="sldImg" idx="2"/>
          </p:nvPr>
        </p:nvSpPr>
        <p:spPr>
          <a:xfrm>
            <a:off x="1501775" y="1131888"/>
            <a:ext cx="4073525" cy="3054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8025" y="4356100"/>
            <a:ext cx="5661025" cy="35639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597900"/>
            <a:ext cx="3067050" cy="4540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08438" y="8597900"/>
            <a:ext cx="3067050" cy="454025"/>
          </a:xfrm>
          <a:prstGeom prst="rect">
            <a:avLst/>
          </a:prstGeom>
        </p:spPr>
        <p:txBody>
          <a:bodyPr vert="horz" lIns="91440" tIns="45720" rIns="91440" bIns="45720" rtlCol="0" anchor="b"/>
          <a:lstStyle>
            <a:lvl1pPr algn="r">
              <a:defRPr sz="1200"/>
            </a:lvl1pPr>
          </a:lstStyle>
          <a:p>
            <a:fld id="{0328EA09-F3A8-4E77-A272-D63D874857C1}" type="slidenum">
              <a:rPr lang="en-US" smtClean="0"/>
              <a:t>‹#›</a:t>
            </a:fld>
            <a:endParaRPr lang="en-US"/>
          </a:p>
        </p:txBody>
      </p:sp>
    </p:spTree>
    <p:extLst>
      <p:ext uri="{BB962C8B-B14F-4D97-AF65-F5344CB8AC3E}">
        <p14:creationId xmlns:p14="http://schemas.microsoft.com/office/powerpoint/2010/main" val="2082817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28EA09-F3A8-4E77-A272-D63D874857C1}" type="slidenum">
              <a:rPr lang="en-US" smtClean="0"/>
              <a:t>1</a:t>
            </a:fld>
            <a:endParaRPr lang="en-US"/>
          </a:p>
        </p:txBody>
      </p:sp>
    </p:spTree>
    <p:extLst>
      <p:ext uri="{BB962C8B-B14F-4D97-AF65-F5344CB8AC3E}">
        <p14:creationId xmlns:p14="http://schemas.microsoft.com/office/powerpoint/2010/main" val="840885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numCol="1"/>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numCol="1"/>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numCol="1"/>
          <a:lstStyle/>
          <a:p>
            <a:fld id="{77FFECED-97D2-4BB2-9801-A4CA60CFD909}" type="datetimeFigureOut">
              <a:rPr lang="en-US" smtClean="0"/>
              <a:t>2/23/2023</a:t>
            </a:fld>
            <a:endParaRPr lang="en-US"/>
          </a:p>
        </p:txBody>
      </p:sp>
      <p:sp>
        <p:nvSpPr>
          <p:cNvPr id="5" name="Footer Placeholder 4"/>
          <p:cNvSpPr>
            <a:spLocks noGrp="1"/>
          </p:cNvSpPr>
          <p:nvPr>
            <p:ph type="ftr" sz="quarter" idx="11"/>
          </p:nvPr>
        </p:nvSpPr>
        <p:spPr/>
        <p:txBody>
          <a:bodyPr numCol="1"/>
          <a:lstStyle/>
          <a:p>
            <a:endParaRPr lang="en-US"/>
          </a:p>
        </p:txBody>
      </p:sp>
      <p:sp>
        <p:nvSpPr>
          <p:cNvPr id="6" name="Slide Number Placeholder 5"/>
          <p:cNvSpPr>
            <a:spLocks noGrp="1"/>
          </p:cNvSpPr>
          <p:nvPr>
            <p:ph type="sldNum" sz="quarter" idx="12"/>
          </p:nvPr>
        </p:nvSpPr>
        <p:spPr/>
        <p:txBody>
          <a:bodyPr numCol="1"/>
          <a:lstStyle/>
          <a:p>
            <a:fld id="{F0FC2C80-0B45-41BA-8B36-4DC8DF7EC4D9}" type="slidenum">
              <a:rPr lang="en-US" smtClean="0"/>
              <a:t>‹#›</a:t>
            </a:fld>
            <a:endParaRPr lang="en-US"/>
          </a:p>
        </p:txBody>
      </p:sp>
    </p:spTree>
    <p:extLst>
      <p:ext uri="{BB962C8B-B14F-4D97-AF65-F5344CB8AC3E}">
        <p14:creationId xmlns:p14="http://schemas.microsoft.com/office/powerpoint/2010/main" val="1129462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3" name="Vertical Text Placeholder 2"/>
          <p:cNvSpPr>
            <a:spLocks noGrp="1"/>
          </p:cNvSpPr>
          <p:nvPr>
            <p:ph type="body" orient="vert" idx="1"/>
          </p:nvPr>
        </p:nvSpPr>
        <p:spPr/>
        <p:txBody>
          <a:bodyPr vert="eaVert"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numCol="1"/>
          <a:lstStyle/>
          <a:p>
            <a:fld id="{77FFECED-97D2-4BB2-9801-A4CA60CFD909}" type="datetimeFigureOut">
              <a:rPr lang="en-US" smtClean="0"/>
              <a:t>2/23/2023</a:t>
            </a:fld>
            <a:endParaRPr lang="en-US"/>
          </a:p>
        </p:txBody>
      </p:sp>
      <p:sp>
        <p:nvSpPr>
          <p:cNvPr id="5" name="Footer Placeholder 4"/>
          <p:cNvSpPr>
            <a:spLocks noGrp="1"/>
          </p:cNvSpPr>
          <p:nvPr>
            <p:ph type="ftr" sz="quarter" idx="11"/>
          </p:nvPr>
        </p:nvSpPr>
        <p:spPr/>
        <p:txBody>
          <a:bodyPr numCol="1"/>
          <a:lstStyle/>
          <a:p>
            <a:endParaRPr lang="en-US"/>
          </a:p>
        </p:txBody>
      </p:sp>
      <p:sp>
        <p:nvSpPr>
          <p:cNvPr id="6" name="Slide Number Placeholder 5"/>
          <p:cNvSpPr>
            <a:spLocks noGrp="1"/>
          </p:cNvSpPr>
          <p:nvPr>
            <p:ph type="sldNum" sz="quarter" idx="12"/>
          </p:nvPr>
        </p:nvSpPr>
        <p:spPr/>
        <p:txBody>
          <a:bodyPr numCol="1"/>
          <a:lstStyle/>
          <a:p>
            <a:fld id="{F0FC2C80-0B45-41BA-8B36-4DC8DF7EC4D9}" type="slidenum">
              <a:rPr lang="en-US" smtClean="0"/>
              <a:t>‹#›</a:t>
            </a:fld>
            <a:endParaRPr lang="en-US"/>
          </a:p>
        </p:txBody>
      </p:sp>
    </p:spTree>
    <p:extLst>
      <p:ext uri="{BB962C8B-B14F-4D97-AF65-F5344CB8AC3E}">
        <p14:creationId xmlns:p14="http://schemas.microsoft.com/office/powerpoint/2010/main" val="3757135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numCol="1"/>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numCol="1"/>
          <a:lstStyle/>
          <a:p>
            <a:fld id="{77FFECED-97D2-4BB2-9801-A4CA60CFD909}" type="datetimeFigureOut">
              <a:rPr lang="en-US" smtClean="0"/>
              <a:t>2/23/2023</a:t>
            </a:fld>
            <a:endParaRPr lang="en-US"/>
          </a:p>
        </p:txBody>
      </p:sp>
      <p:sp>
        <p:nvSpPr>
          <p:cNvPr id="5" name="Footer Placeholder 4"/>
          <p:cNvSpPr>
            <a:spLocks noGrp="1"/>
          </p:cNvSpPr>
          <p:nvPr>
            <p:ph type="ftr" sz="quarter" idx="11"/>
          </p:nvPr>
        </p:nvSpPr>
        <p:spPr/>
        <p:txBody>
          <a:bodyPr numCol="1"/>
          <a:lstStyle/>
          <a:p>
            <a:endParaRPr lang="en-US"/>
          </a:p>
        </p:txBody>
      </p:sp>
      <p:sp>
        <p:nvSpPr>
          <p:cNvPr id="6" name="Slide Number Placeholder 5"/>
          <p:cNvSpPr>
            <a:spLocks noGrp="1"/>
          </p:cNvSpPr>
          <p:nvPr>
            <p:ph type="sldNum" sz="quarter" idx="12"/>
          </p:nvPr>
        </p:nvSpPr>
        <p:spPr/>
        <p:txBody>
          <a:bodyPr numCol="1"/>
          <a:lstStyle/>
          <a:p>
            <a:fld id="{F0FC2C80-0B45-41BA-8B36-4DC8DF7EC4D9}" type="slidenum">
              <a:rPr lang="en-US" smtClean="0"/>
              <a:t>‹#›</a:t>
            </a:fld>
            <a:endParaRPr lang="en-US"/>
          </a:p>
        </p:txBody>
      </p:sp>
    </p:spTree>
    <p:extLst>
      <p:ext uri="{BB962C8B-B14F-4D97-AF65-F5344CB8AC3E}">
        <p14:creationId xmlns:p14="http://schemas.microsoft.com/office/powerpoint/2010/main" val="2944622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3" name="Content Placeholder 2"/>
          <p:cNvSpPr>
            <a:spLocks noGrp="1"/>
          </p:cNvSpPr>
          <p:nvPr>
            <p:ph idx="1"/>
          </p:nvPr>
        </p:nvSpPr>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numCol="1"/>
          <a:lstStyle/>
          <a:p>
            <a:fld id="{77FFECED-97D2-4BB2-9801-A4CA60CFD909}" type="datetimeFigureOut">
              <a:rPr lang="en-US" smtClean="0"/>
              <a:t>2/23/2023</a:t>
            </a:fld>
            <a:endParaRPr lang="en-US"/>
          </a:p>
        </p:txBody>
      </p:sp>
      <p:sp>
        <p:nvSpPr>
          <p:cNvPr id="5" name="Footer Placeholder 4"/>
          <p:cNvSpPr>
            <a:spLocks noGrp="1"/>
          </p:cNvSpPr>
          <p:nvPr>
            <p:ph type="ftr" sz="quarter" idx="11"/>
          </p:nvPr>
        </p:nvSpPr>
        <p:spPr/>
        <p:txBody>
          <a:bodyPr numCol="1"/>
          <a:lstStyle/>
          <a:p>
            <a:endParaRPr lang="en-US"/>
          </a:p>
        </p:txBody>
      </p:sp>
      <p:sp>
        <p:nvSpPr>
          <p:cNvPr id="6" name="Slide Number Placeholder 5"/>
          <p:cNvSpPr>
            <a:spLocks noGrp="1"/>
          </p:cNvSpPr>
          <p:nvPr>
            <p:ph type="sldNum" sz="quarter" idx="12"/>
          </p:nvPr>
        </p:nvSpPr>
        <p:spPr/>
        <p:txBody>
          <a:bodyPr numCol="1"/>
          <a:lstStyle/>
          <a:p>
            <a:fld id="{F0FC2C80-0B45-41BA-8B36-4DC8DF7EC4D9}" type="slidenum">
              <a:rPr lang="en-US" smtClean="0"/>
              <a:t>‹#›</a:t>
            </a:fld>
            <a:endParaRPr lang="en-US"/>
          </a:p>
        </p:txBody>
      </p:sp>
    </p:spTree>
    <p:extLst>
      <p:ext uri="{BB962C8B-B14F-4D97-AF65-F5344CB8AC3E}">
        <p14:creationId xmlns:p14="http://schemas.microsoft.com/office/powerpoint/2010/main" val="3918850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numCol="1"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numCol="1"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numCol="1"/>
          <a:lstStyle/>
          <a:p>
            <a:fld id="{77FFECED-97D2-4BB2-9801-A4CA60CFD909}" type="datetimeFigureOut">
              <a:rPr lang="en-US" smtClean="0"/>
              <a:t>2/23/2023</a:t>
            </a:fld>
            <a:endParaRPr lang="en-US"/>
          </a:p>
        </p:txBody>
      </p:sp>
      <p:sp>
        <p:nvSpPr>
          <p:cNvPr id="5" name="Footer Placeholder 4"/>
          <p:cNvSpPr>
            <a:spLocks noGrp="1"/>
          </p:cNvSpPr>
          <p:nvPr>
            <p:ph type="ftr" sz="quarter" idx="11"/>
          </p:nvPr>
        </p:nvSpPr>
        <p:spPr/>
        <p:txBody>
          <a:bodyPr numCol="1"/>
          <a:lstStyle/>
          <a:p>
            <a:endParaRPr lang="en-US"/>
          </a:p>
        </p:txBody>
      </p:sp>
      <p:sp>
        <p:nvSpPr>
          <p:cNvPr id="6" name="Slide Number Placeholder 5"/>
          <p:cNvSpPr>
            <a:spLocks noGrp="1"/>
          </p:cNvSpPr>
          <p:nvPr>
            <p:ph type="sldNum" sz="quarter" idx="12"/>
          </p:nvPr>
        </p:nvSpPr>
        <p:spPr/>
        <p:txBody>
          <a:bodyPr numCol="1"/>
          <a:lstStyle/>
          <a:p>
            <a:fld id="{F0FC2C80-0B45-41BA-8B36-4DC8DF7EC4D9}" type="slidenum">
              <a:rPr lang="en-US" smtClean="0"/>
              <a:t>‹#›</a:t>
            </a:fld>
            <a:endParaRPr lang="en-US"/>
          </a:p>
        </p:txBody>
      </p:sp>
    </p:spTree>
    <p:extLst>
      <p:ext uri="{BB962C8B-B14F-4D97-AF65-F5344CB8AC3E}">
        <p14:creationId xmlns:p14="http://schemas.microsoft.com/office/powerpoint/2010/main" val="4285447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numCol="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numCol="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numCol="1"/>
          <a:lstStyle/>
          <a:p>
            <a:fld id="{77FFECED-97D2-4BB2-9801-A4CA60CFD909}" type="datetimeFigureOut">
              <a:rPr lang="en-US" smtClean="0"/>
              <a:t>2/23/2023</a:t>
            </a:fld>
            <a:endParaRPr lang="en-US"/>
          </a:p>
        </p:txBody>
      </p:sp>
      <p:sp>
        <p:nvSpPr>
          <p:cNvPr id="6" name="Footer Placeholder 5"/>
          <p:cNvSpPr>
            <a:spLocks noGrp="1"/>
          </p:cNvSpPr>
          <p:nvPr>
            <p:ph type="ftr" sz="quarter" idx="11"/>
          </p:nvPr>
        </p:nvSpPr>
        <p:spPr/>
        <p:txBody>
          <a:bodyPr numCol="1"/>
          <a:lstStyle/>
          <a:p>
            <a:endParaRPr lang="en-US"/>
          </a:p>
        </p:txBody>
      </p:sp>
      <p:sp>
        <p:nvSpPr>
          <p:cNvPr id="7" name="Slide Number Placeholder 6"/>
          <p:cNvSpPr>
            <a:spLocks noGrp="1"/>
          </p:cNvSpPr>
          <p:nvPr>
            <p:ph type="sldNum" sz="quarter" idx="12"/>
          </p:nvPr>
        </p:nvSpPr>
        <p:spPr/>
        <p:txBody>
          <a:bodyPr numCol="1"/>
          <a:lstStyle/>
          <a:p>
            <a:fld id="{F0FC2C80-0B45-41BA-8B36-4DC8DF7EC4D9}" type="slidenum">
              <a:rPr lang="en-US" smtClean="0"/>
              <a:t>‹#›</a:t>
            </a:fld>
            <a:endParaRPr lang="en-US"/>
          </a:p>
        </p:txBody>
      </p:sp>
    </p:spTree>
    <p:extLst>
      <p:ext uri="{BB962C8B-B14F-4D97-AF65-F5344CB8AC3E}">
        <p14:creationId xmlns:p14="http://schemas.microsoft.com/office/powerpoint/2010/main" val="2131920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numCol="1"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numCol="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numCol="1"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numCol="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numCol="1"/>
          <a:lstStyle/>
          <a:p>
            <a:fld id="{77FFECED-97D2-4BB2-9801-A4CA60CFD909}" type="datetimeFigureOut">
              <a:rPr lang="en-US" smtClean="0"/>
              <a:t>2/23/2023</a:t>
            </a:fld>
            <a:endParaRPr lang="en-US"/>
          </a:p>
        </p:txBody>
      </p:sp>
      <p:sp>
        <p:nvSpPr>
          <p:cNvPr id="8" name="Footer Placeholder 7"/>
          <p:cNvSpPr>
            <a:spLocks noGrp="1"/>
          </p:cNvSpPr>
          <p:nvPr>
            <p:ph type="ftr" sz="quarter" idx="11"/>
          </p:nvPr>
        </p:nvSpPr>
        <p:spPr/>
        <p:txBody>
          <a:bodyPr numCol="1"/>
          <a:lstStyle/>
          <a:p>
            <a:endParaRPr lang="en-US"/>
          </a:p>
        </p:txBody>
      </p:sp>
      <p:sp>
        <p:nvSpPr>
          <p:cNvPr id="9" name="Slide Number Placeholder 8"/>
          <p:cNvSpPr>
            <a:spLocks noGrp="1"/>
          </p:cNvSpPr>
          <p:nvPr>
            <p:ph type="sldNum" sz="quarter" idx="12"/>
          </p:nvPr>
        </p:nvSpPr>
        <p:spPr/>
        <p:txBody>
          <a:bodyPr numCol="1"/>
          <a:lstStyle/>
          <a:p>
            <a:fld id="{F0FC2C80-0B45-41BA-8B36-4DC8DF7EC4D9}" type="slidenum">
              <a:rPr lang="en-US" smtClean="0"/>
              <a:t>‹#›</a:t>
            </a:fld>
            <a:endParaRPr lang="en-US"/>
          </a:p>
        </p:txBody>
      </p:sp>
    </p:spTree>
    <p:extLst>
      <p:ext uri="{BB962C8B-B14F-4D97-AF65-F5344CB8AC3E}">
        <p14:creationId xmlns:p14="http://schemas.microsoft.com/office/powerpoint/2010/main" val="1998011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3" name="Date Placeholder 2"/>
          <p:cNvSpPr>
            <a:spLocks noGrp="1"/>
          </p:cNvSpPr>
          <p:nvPr>
            <p:ph type="dt" sz="half" idx="10"/>
          </p:nvPr>
        </p:nvSpPr>
        <p:spPr/>
        <p:txBody>
          <a:bodyPr numCol="1"/>
          <a:lstStyle/>
          <a:p>
            <a:fld id="{77FFECED-97D2-4BB2-9801-A4CA60CFD909}" type="datetimeFigureOut">
              <a:rPr lang="en-US" smtClean="0"/>
              <a:t>2/23/2023</a:t>
            </a:fld>
            <a:endParaRPr lang="en-US"/>
          </a:p>
        </p:txBody>
      </p:sp>
      <p:sp>
        <p:nvSpPr>
          <p:cNvPr id="4" name="Footer Placeholder 3"/>
          <p:cNvSpPr>
            <a:spLocks noGrp="1"/>
          </p:cNvSpPr>
          <p:nvPr>
            <p:ph type="ftr" sz="quarter" idx="11"/>
          </p:nvPr>
        </p:nvSpPr>
        <p:spPr/>
        <p:txBody>
          <a:bodyPr numCol="1"/>
          <a:lstStyle/>
          <a:p>
            <a:endParaRPr lang="en-US"/>
          </a:p>
        </p:txBody>
      </p:sp>
      <p:sp>
        <p:nvSpPr>
          <p:cNvPr id="5" name="Slide Number Placeholder 4"/>
          <p:cNvSpPr>
            <a:spLocks noGrp="1"/>
          </p:cNvSpPr>
          <p:nvPr>
            <p:ph type="sldNum" sz="quarter" idx="12"/>
          </p:nvPr>
        </p:nvSpPr>
        <p:spPr/>
        <p:txBody>
          <a:bodyPr numCol="1"/>
          <a:lstStyle/>
          <a:p>
            <a:fld id="{F0FC2C80-0B45-41BA-8B36-4DC8DF7EC4D9}" type="slidenum">
              <a:rPr lang="en-US" smtClean="0"/>
              <a:t>‹#›</a:t>
            </a:fld>
            <a:endParaRPr lang="en-US"/>
          </a:p>
        </p:txBody>
      </p:sp>
    </p:spTree>
    <p:extLst>
      <p:ext uri="{BB962C8B-B14F-4D97-AF65-F5344CB8AC3E}">
        <p14:creationId xmlns:p14="http://schemas.microsoft.com/office/powerpoint/2010/main" val="2448899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numCol="1"/>
          <a:lstStyle/>
          <a:p>
            <a:fld id="{77FFECED-97D2-4BB2-9801-A4CA60CFD909}" type="datetimeFigureOut">
              <a:rPr lang="en-US" smtClean="0"/>
              <a:t>2/23/2023</a:t>
            </a:fld>
            <a:endParaRPr lang="en-US"/>
          </a:p>
        </p:txBody>
      </p:sp>
      <p:sp>
        <p:nvSpPr>
          <p:cNvPr id="3" name="Footer Placeholder 2"/>
          <p:cNvSpPr>
            <a:spLocks noGrp="1"/>
          </p:cNvSpPr>
          <p:nvPr>
            <p:ph type="ftr" sz="quarter" idx="11"/>
          </p:nvPr>
        </p:nvSpPr>
        <p:spPr/>
        <p:txBody>
          <a:bodyPr numCol="1"/>
          <a:lstStyle/>
          <a:p>
            <a:endParaRPr lang="en-US"/>
          </a:p>
        </p:txBody>
      </p:sp>
      <p:sp>
        <p:nvSpPr>
          <p:cNvPr id="4" name="Slide Number Placeholder 3"/>
          <p:cNvSpPr>
            <a:spLocks noGrp="1"/>
          </p:cNvSpPr>
          <p:nvPr>
            <p:ph type="sldNum" sz="quarter" idx="12"/>
          </p:nvPr>
        </p:nvSpPr>
        <p:spPr/>
        <p:txBody>
          <a:bodyPr numCol="1"/>
          <a:lstStyle/>
          <a:p>
            <a:fld id="{F0FC2C80-0B45-41BA-8B36-4DC8DF7EC4D9}" type="slidenum">
              <a:rPr lang="en-US" smtClean="0"/>
              <a:t>‹#›</a:t>
            </a:fld>
            <a:endParaRPr lang="en-US"/>
          </a:p>
        </p:txBody>
      </p:sp>
    </p:spTree>
    <p:extLst>
      <p:ext uri="{BB962C8B-B14F-4D97-AF65-F5344CB8AC3E}">
        <p14:creationId xmlns:p14="http://schemas.microsoft.com/office/powerpoint/2010/main" val="2738150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numCol="1"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numCol="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numCol="1"/>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numCol="1"/>
          <a:lstStyle/>
          <a:p>
            <a:fld id="{77FFECED-97D2-4BB2-9801-A4CA60CFD909}" type="datetimeFigureOut">
              <a:rPr lang="en-US" smtClean="0"/>
              <a:t>2/23/2023</a:t>
            </a:fld>
            <a:endParaRPr lang="en-US"/>
          </a:p>
        </p:txBody>
      </p:sp>
      <p:sp>
        <p:nvSpPr>
          <p:cNvPr id="6" name="Footer Placeholder 5"/>
          <p:cNvSpPr>
            <a:spLocks noGrp="1"/>
          </p:cNvSpPr>
          <p:nvPr>
            <p:ph type="ftr" sz="quarter" idx="11"/>
          </p:nvPr>
        </p:nvSpPr>
        <p:spPr/>
        <p:txBody>
          <a:bodyPr numCol="1"/>
          <a:lstStyle/>
          <a:p>
            <a:endParaRPr lang="en-US"/>
          </a:p>
        </p:txBody>
      </p:sp>
      <p:sp>
        <p:nvSpPr>
          <p:cNvPr id="7" name="Slide Number Placeholder 6"/>
          <p:cNvSpPr>
            <a:spLocks noGrp="1"/>
          </p:cNvSpPr>
          <p:nvPr>
            <p:ph type="sldNum" sz="quarter" idx="12"/>
          </p:nvPr>
        </p:nvSpPr>
        <p:spPr/>
        <p:txBody>
          <a:bodyPr numCol="1"/>
          <a:lstStyle/>
          <a:p>
            <a:fld id="{F0FC2C80-0B45-41BA-8B36-4DC8DF7EC4D9}" type="slidenum">
              <a:rPr lang="en-US" smtClean="0"/>
              <a:t>‹#›</a:t>
            </a:fld>
            <a:endParaRPr lang="en-US"/>
          </a:p>
        </p:txBody>
      </p:sp>
    </p:spTree>
    <p:extLst>
      <p:ext uri="{BB962C8B-B14F-4D97-AF65-F5344CB8AC3E}">
        <p14:creationId xmlns:p14="http://schemas.microsoft.com/office/powerpoint/2010/main" val="3406337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numCol="1"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numCol="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numCol="1"/>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numCol="1"/>
          <a:lstStyle/>
          <a:p>
            <a:fld id="{77FFECED-97D2-4BB2-9801-A4CA60CFD909}" type="datetimeFigureOut">
              <a:rPr lang="en-US" smtClean="0"/>
              <a:t>2/23/2023</a:t>
            </a:fld>
            <a:endParaRPr lang="en-US"/>
          </a:p>
        </p:txBody>
      </p:sp>
      <p:sp>
        <p:nvSpPr>
          <p:cNvPr id="6" name="Footer Placeholder 5"/>
          <p:cNvSpPr>
            <a:spLocks noGrp="1"/>
          </p:cNvSpPr>
          <p:nvPr>
            <p:ph type="ftr" sz="quarter" idx="11"/>
          </p:nvPr>
        </p:nvSpPr>
        <p:spPr/>
        <p:txBody>
          <a:bodyPr numCol="1"/>
          <a:lstStyle/>
          <a:p>
            <a:endParaRPr lang="en-US"/>
          </a:p>
        </p:txBody>
      </p:sp>
      <p:sp>
        <p:nvSpPr>
          <p:cNvPr id="7" name="Slide Number Placeholder 6"/>
          <p:cNvSpPr>
            <a:spLocks noGrp="1"/>
          </p:cNvSpPr>
          <p:nvPr>
            <p:ph type="sldNum" sz="quarter" idx="12"/>
          </p:nvPr>
        </p:nvSpPr>
        <p:spPr/>
        <p:txBody>
          <a:bodyPr numCol="1"/>
          <a:lstStyle/>
          <a:p>
            <a:fld id="{F0FC2C80-0B45-41BA-8B36-4DC8DF7EC4D9}" type="slidenum">
              <a:rPr lang="en-US" smtClean="0"/>
              <a:t>‹#›</a:t>
            </a:fld>
            <a:endParaRPr lang="en-US"/>
          </a:p>
        </p:txBody>
      </p:sp>
    </p:spTree>
    <p:extLst>
      <p:ext uri="{BB962C8B-B14F-4D97-AF65-F5344CB8AC3E}">
        <p14:creationId xmlns:p14="http://schemas.microsoft.com/office/powerpoint/2010/main" val="1855774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numCol="1"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numCol="1"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numCol="1" rtlCol="0" anchor="ctr"/>
          <a:lstStyle>
            <a:lvl1pPr algn="l">
              <a:defRPr sz="1200">
                <a:solidFill>
                  <a:schemeClr val="tx1">
                    <a:tint val="75000"/>
                  </a:schemeClr>
                </a:solidFill>
              </a:defRPr>
            </a:lvl1pPr>
          </a:lstStyle>
          <a:p>
            <a:fld id="{77FFECED-97D2-4BB2-9801-A4CA60CFD909}" type="datetimeFigureOut">
              <a:rPr lang="en-US" smtClean="0"/>
              <a:t>2/23/2023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numCol="1"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numCol="1" rtlCol="0" anchor="ctr"/>
          <a:lstStyle>
            <a:lvl1pPr algn="r">
              <a:defRPr sz="1200">
                <a:solidFill>
                  <a:schemeClr val="tx1">
                    <a:tint val="75000"/>
                  </a:schemeClr>
                </a:solidFill>
              </a:defRPr>
            </a:lvl1pPr>
          </a:lstStyle>
          <a:p>
            <a:fld id="{F0FC2C80-0B45-41BA-8B36-4DC8DF7EC4D9}" type="slidenum">
              <a:rPr lang="en-US" smtClean="0"/>
              <a:t>‹#›</a:t>
            </a:fld>
            <a:endParaRPr lang="en-US"/>
          </a:p>
        </p:txBody>
      </p:sp>
      <p:sp>
        <p:nvSpPr>
          <p:cNvPr id="7" name="Rectangle 6"/>
          <p:cNvSpPr/>
          <p:nvPr userDrawn="1"/>
        </p:nvSpPr>
        <p:spPr>
          <a:xfrm>
            <a:off x="0" y="6248400"/>
            <a:ext cx="9144000" cy="609600"/>
          </a:xfrm>
          <a:prstGeom prst="rect">
            <a:avLst/>
          </a:prstGeom>
          <a:solidFill>
            <a:srgbClr val="0F511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pic>
        <p:nvPicPr>
          <p:cNvPr id="1026" name="Picture 2" descr="Image result for Hamilton rod and gun club, sturbridge"/>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a:xfrm>
            <a:off x="228601" y="5673496"/>
            <a:ext cx="1219199" cy="105318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1600200" y="6357345"/>
            <a:ext cx="5181600" cy="369332"/>
          </a:xfrm>
          <a:prstGeom prst="rect">
            <a:avLst/>
          </a:prstGeom>
          <a:noFill/>
        </p:spPr>
        <p:txBody>
          <a:bodyPr wrap="square" numCol="1" rtlCol="0">
            <a:spAutoFit/>
          </a:bodyPr>
          <a:lstStyle/>
          <a:p>
            <a:r>
              <a:rPr lang="en-US" b="1" dirty="0">
                <a:solidFill>
                  <a:srgbClr val="FFFF00"/>
                </a:solidFill>
                <a:latin typeface="+mj-lt"/>
              </a:rPr>
              <a:t>Hamilton Rod  &amp; Gun Club</a:t>
            </a:r>
          </a:p>
        </p:txBody>
      </p:sp>
    </p:spTree>
    <p:extLst>
      <p:ext uri="{BB962C8B-B14F-4D97-AF65-F5344CB8AC3E}">
        <p14:creationId xmlns:p14="http://schemas.microsoft.com/office/powerpoint/2010/main" val="3823345178"/>
      </p:ext>
    </p:extLst>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xStyles>
    <p:titleStyle>
      <a:lvl1pPr algn="l" defTabSz="914400" rtl="0" eaLnBrk="1" latinLnBrk="0" hangingPunct="1">
        <a:spcBef>
          <a:spcPct val="0"/>
        </a:spcBef>
        <a:buNone/>
        <a:defRPr sz="3200" b="1" kern="1200">
          <a:solidFill>
            <a:srgbClr val="0F5112"/>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xml"/><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5.xml"/><Relationship Id="rId4" Type="http://schemas.openxmlformats.org/officeDocument/2006/relationships/image" Target="../media/image3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5.xml"/><Relationship Id="rId4" Type="http://schemas.openxmlformats.org/officeDocument/2006/relationships/image" Target="../media/image59.jpg"/></Relationships>
</file>

<file path=ppt/slides/_rels/slide6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numCol="1">
            <a:normAutofit/>
          </a:bodyPr>
          <a:lstStyle/>
          <a:p>
            <a:pPr algn="ctr"/>
            <a:r>
              <a:rPr lang="en-US" sz="3600" dirty="0"/>
              <a:t>Range Safety Certification Program</a:t>
            </a:r>
          </a:p>
        </p:txBody>
      </p:sp>
      <p:sp>
        <p:nvSpPr>
          <p:cNvPr id="3" name="TextBox 2">
            <a:extLst>
              <a:ext uri="{FF2B5EF4-FFF2-40B4-BE49-F238E27FC236}">
                <a16:creationId xmlns:a16="http://schemas.microsoft.com/office/drawing/2014/main" id="{D1B0A64D-D428-76AD-23AD-61C2EC891A4F}"/>
              </a:ext>
            </a:extLst>
          </p:cNvPr>
          <p:cNvSpPr txBox="1"/>
          <p:nvPr/>
        </p:nvSpPr>
        <p:spPr>
          <a:xfrm>
            <a:off x="6858000" y="5943600"/>
            <a:ext cx="2175147" cy="307777"/>
          </a:xfrm>
          <a:prstGeom prst="rect">
            <a:avLst/>
          </a:prstGeom>
          <a:noFill/>
        </p:spPr>
        <p:txBody>
          <a:bodyPr wrap="none" rtlCol="0">
            <a:spAutoFit/>
          </a:bodyPr>
          <a:lstStyle/>
          <a:p>
            <a:r>
              <a:rPr lang="en-US" sz="1400" i="1" dirty="0"/>
              <a:t>Updated February 23, 2023</a:t>
            </a:r>
          </a:p>
        </p:txBody>
      </p:sp>
    </p:spTree>
    <p:extLst>
      <p:ext uri="{BB962C8B-B14F-4D97-AF65-F5344CB8AC3E}">
        <p14:creationId xmlns:p14="http://schemas.microsoft.com/office/powerpoint/2010/main" val="2343907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Is It Safe To Shoot?</a:t>
            </a:r>
          </a:p>
        </p:txBody>
      </p:sp>
      <p:sp>
        <p:nvSpPr>
          <p:cNvPr id="3" name="Content Placeholder 2"/>
          <p:cNvSpPr>
            <a:spLocks noGrp="1"/>
          </p:cNvSpPr>
          <p:nvPr>
            <p:ph idx="1"/>
          </p:nvPr>
        </p:nvSpPr>
        <p:spPr/>
        <p:txBody>
          <a:bodyPr numCol="1"/>
          <a:lstStyle/>
          <a:p>
            <a:r>
              <a:rPr lang="en-US" b="1" dirty="0"/>
              <a:t>BEFORE </a:t>
            </a:r>
            <a:r>
              <a:rPr lang="en-US" dirty="0"/>
              <a:t>you commence shooting</a:t>
            </a:r>
          </a:p>
          <a:p>
            <a:pPr lvl="1"/>
            <a:r>
              <a:rPr lang="en-US" dirty="0"/>
              <a:t>Make sure everyone is wearing the proper Personal Protective Equipment (PPE) - Eye and Hearing Protection including spectators</a:t>
            </a:r>
          </a:p>
          <a:p>
            <a:pPr lvl="1"/>
            <a:r>
              <a:rPr lang="en-US" dirty="0"/>
              <a:t>Make sure no one is down range or in harm’s way</a:t>
            </a:r>
          </a:p>
          <a:p>
            <a:pPr lvl="1"/>
            <a:r>
              <a:rPr lang="en-US" dirty="0"/>
              <a:t>Announce your intent to shoot by asking if the firing line is ready</a:t>
            </a:r>
          </a:p>
          <a:p>
            <a:pPr lvl="1"/>
            <a:r>
              <a:rPr lang="en-US" altLang="en-US" dirty="0"/>
              <a:t>Remember that anyone can call a “cease fire” if needed</a:t>
            </a:r>
          </a:p>
        </p:txBody>
      </p:sp>
    </p:spTree>
    <p:extLst>
      <p:ext uri="{BB962C8B-B14F-4D97-AF65-F5344CB8AC3E}">
        <p14:creationId xmlns:p14="http://schemas.microsoft.com/office/powerpoint/2010/main" val="902869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Before Anyone Proceeds Downrange</a:t>
            </a:r>
          </a:p>
        </p:txBody>
      </p:sp>
      <p:sp>
        <p:nvSpPr>
          <p:cNvPr id="3" name="Content Placeholder 2"/>
          <p:cNvSpPr>
            <a:spLocks noGrp="1"/>
          </p:cNvSpPr>
          <p:nvPr>
            <p:ph idx="1"/>
          </p:nvPr>
        </p:nvSpPr>
        <p:spPr/>
        <p:txBody>
          <a:bodyPr numCol="1"/>
          <a:lstStyle/>
          <a:p>
            <a:r>
              <a:rPr lang="en-US" dirty="0"/>
              <a:t>Announce “Cease Fire”</a:t>
            </a:r>
          </a:p>
          <a:p>
            <a:r>
              <a:rPr lang="en-US" dirty="0"/>
              <a:t>All shooters unload firearms completely </a:t>
            </a:r>
          </a:p>
          <a:p>
            <a:pPr lvl="1"/>
            <a:r>
              <a:rPr lang="en-US" dirty="0"/>
              <a:t>Magazines removed</a:t>
            </a:r>
          </a:p>
          <a:p>
            <a:pPr lvl="1"/>
            <a:r>
              <a:rPr lang="en-US" dirty="0"/>
              <a:t>Action open</a:t>
            </a:r>
          </a:p>
          <a:p>
            <a:pPr lvl="1"/>
            <a:r>
              <a:rPr lang="en-US" dirty="0"/>
              <a:t>Open Bolt Indicator Inserted (Zip-Tie maybe used)</a:t>
            </a:r>
          </a:p>
          <a:p>
            <a:r>
              <a:rPr lang="en-US" dirty="0"/>
              <a:t>Ensure proper signals (flag or lights) are in use</a:t>
            </a:r>
          </a:p>
          <a:p>
            <a:r>
              <a:rPr lang="en-US" dirty="0"/>
              <a:t>No firearms are to be handled with anyone down range</a:t>
            </a:r>
          </a:p>
          <a:p>
            <a:pPr lvl="1"/>
            <a:r>
              <a:rPr lang="en-US" u="sng" dirty="0"/>
              <a:t>Everyone not down range should step behind the red line on the floor</a:t>
            </a:r>
          </a:p>
        </p:txBody>
      </p:sp>
    </p:spTree>
    <p:extLst>
      <p:ext uri="{BB962C8B-B14F-4D97-AF65-F5344CB8AC3E}">
        <p14:creationId xmlns:p14="http://schemas.microsoft.com/office/powerpoint/2010/main" val="1846476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a:extLst>
              <a:ext uri="{FF2B5EF4-FFF2-40B4-BE49-F238E27FC236}">
                <a16:creationId xmlns:a16="http://schemas.microsoft.com/office/drawing/2014/main" id="{350FF188-D123-E4A3-B4FC-E1711A01768D}"/>
              </a:ext>
            </a:extLst>
          </p:cNvPr>
          <p:cNvSpPr>
            <a:spLocks noGrp="1" noChangeArrowheads="1"/>
          </p:cNvSpPr>
          <p:nvPr>
            <p:ph type="title"/>
          </p:nvPr>
        </p:nvSpPr>
        <p:spPr/>
        <p:txBody>
          <a:bodyPr/>
          <a:lstStyle/>
          <a:p>
            <a:pPr eaLnBrk="1" hangingPunct="1"/>
            <a:r>
              <a:rPr lang="en-US" altLang="en-US"/>
              <a:t>Open chamber Indicators – rifle/pistol </a:t>
            </a:r>
          </a:p>
        </p:txBody>
      </p:sp>
      <p:sp>
        <p:nvSpPr>
          <p:cNvPr id="14339" name="Rectangle 6">
            <a:extLst>
              <a:ext uri="{FF2B5EF4-FFF2-40B4-BE49-F238E27FC236}">
                <a16:creationId xmlns:a16="http://schemas.microsoft.com/office/drawing/2014/main" id="{4B0C04F4-80B5-AC5C-4B55-81CCE8E003C3}"/>
              </a:ext>
            </a:extLst>
          </p:cNvPr>
          <p:cNvSpPr>
            <a:spLocks noGrp="1" noChangeArrowheads="1"/>
          </p:cNvSpPr>
          <p:nvPr>
            <p:ph type="body" sz="half" idx="1"/>
          </p:nvPr>
        </p:nvSpPr>
        <p:spPr/>
        <p:txBody>
          <a:bodyPr/>
          <a:lstStyle/>
          <a:p>
            <a:pPr eaLnBrk="1" hangingPunct="1">
              <a:buFont typeface="Arial" panose="020B0604020202020204" pitchFamily="34" charset="0"/>
              <a:buNone/>
            </a:pPr>
            <a:r>
              <a:rPr lang="en-US" altLang="en-US" sz="2000"/>
              <a:t>Open chamber indicators can be</a:t>
            </a:r>
          </a:p>
          <a:p>
            <a:pPr eaLnBrk="1" hangingPunct="1"/>
            <a:endParaRPr lang="en-US" altLang="en-US" sz="2000"/>
          </a:p>
          <a:p>
            <a:pPr eaLnBrk="1" hangingPunct="1"/>
            <a:r>
              <a:rPr lang="en-US" altLang="en-US" sz="2000"/>
              <a:t>either chamber flags </a:t>
            </a:r>
          </a:p>
          <a:p>
            <a:pPr eaLnBrk="1" hangingPunct="1"/>
            <a:r>
              <a:rPr lang="en-US" altLang="en-US" sz="2000"/>
              <a:t>color contrasting tie wraps</a:t>
            </a:r>
          </a:p>
          <a:p>
            <a:pPr eaLnBrk="1" hangingPunct="1"/>
            <a:r>
              <a:rPr lang="en-US" altLang="en-US" sz="2000"/>
              <a:t>weed whacker string</a:t>
            </a:r>
          </a:p>
          <a:p>
            <a:pPr eaLnBrk="1" hangingPunct="1"/>
            <a:r>
              <a:rPr lang="en-US" altLang="en-US" sz="2000"/>
              <a:t>It is acceptable to remove the bolt on a bolt action rifle</a:t>
            </a:r>
          </a:p>
          <a:p>
            <a:pPr eaLnBrk="1" hangingPunct="1"/>
            <a:r>
              <a:rPr lang="en-US" altLang="en-US" sz="2000"/>
              <a:t>can separate upper/lower AR</a:t>
            </a:r>
          </a:p>
        </p:txBody>
      </p:sp>
      <p:sp>
        <p:nvSpPr>
          <p:cNvPr id="14340" name="Rectangle 7">
            <a:extLst>
              <a:ext uri="{FF2B5EF4-FFF2-40B4-BE49-F238E27FC236}">
                <a16:creationId xmlns:a16="http://schemas.microsoft.com/office/drawing/2014/main" id="{90120670-1318-5FA1-AD50-EE46BADF84A7}"/>
              </a:ext>
            </a:extLst>
          </p:cNvPr>
          <p:cNvSpPr>
            <a:spLocks noGrp="1" noChangeArrowheads="1"/>
          </p:cNvSpPr>
          <p:nvPr>
            <p:ph type="body" sz="half" idx="2"/>
          </p:nvPr>
        </p:nvSpPr>
        <p:spPr/>
        <p:txBody>
          <a:bodyPr/>
          <a:lstStyle/>
          <a:p>
            <a:pPr eaLnBrk="1" hangingPunct="1"/>
            <a:endParaRPr lang="en-US" altLang="en-US" sz="2000"/>
          </a:p>
        </p:txBody>
      </p:sp>
      <p:pic>
        <p:nvPicPr>
          <p:cNvPr id="14341" name="Picture 9">
            <a:extLst>
              <a:ext uri="{FF2B5EF4-FFF2-40B4-BE49-F238E27FC236}">
                <a16:creationId xmlns:a16="http://schemas.microsoft.com/office/drawing/2014/main" id="{2F082C18-DB6C-D2B5-C6E4-B2C55C3236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5663" y="1600200"/>
            <a:ext cx="4478337"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Shooting From Downrange Position</a:t>
            </a:r>
          </a:p>
        </p:txBody>
      </p:sp>
      <p:sp>
        <p:nvSpPr>
          <p:cNvPr id="3" name="Content Placeholder 2"/>
          <p:cNvSpPr>
            <a:spLocks noGrp="1"/>
          </p:cNvSpPr>
          <p:nvPr>
            <p:ph idx="1"/>
          </p:nvPr>
        </p:nvSpPr>
        <p:spPr/>
        <p:txBody>
          <a:bodyPr numCol="1"/>
          <a:lstStyle/>
          <a:p>
            <a:r>
              <a:rPr lang="en-US" dirty="0"/>
              <a:t>Shooting from a downrange position is allowed, but must be surrendered to any shooter wishing to shoot from the firing line. Be courteous and alternate positions if possible.</a:t>
            </a:r>
          </a:p>
          <a:p>
            <a:r>
              <a:rPr lang="en-US" dirty="0"/>
              <a:t>Utilize downrange signals (flag and/or lights) whenever shooting downrange</a:t>
            </a:r>
          </a:p>
          <a:p>
            <a:r>
              <a:rPr lang="en-US" dirty="0"/>
              <a:t>Pick up your casings/hulls/wads as best as possible upon completion of shooting</a:t>
            </a:r>
          </a:p>
          <a:p>
            <a:r>
              <a:rPr dirty="0"/>
              <a:t>Pick up any live rounds ejected onto dirt or grass</a:t>
            </a:r>
          </a:p>
        </p:txBody>
      </p:sp>
    </p:spTree>
    <p:extLst>
      <p:ext uri="{BB962C8B-B14F-4D97-AF65-F5344CB8AC3E}">
        <p14:creationId xmlns:p14="http://schemas.microsoft.com/office/powerpoint/2010/main" val="999695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0FBDC78E-8774-EE84-E116-567AB1E307C5}"/>
              </a:ext>
            </a:extLst>
          </p:cNvPr>
          <p:cNvSpPr>
            <a:spLocks noGrp="1" noChangeArrowheads="1"/>
          </p:cNvSpPr>
          <p:nvPr>
            <p:ph type="title"/>
          </p:nvPr>
        </p:nvSpPr>
        <p:spPr/>
        <p:txBody>
          <a:bodyPr/>
          <a:lstStyle/>
          <a:p>
            <a:pPr eaLnBrk="1" hangingPunct="1"/>
            <a:r>
              <a:rPr lang="en-US" altLang="en-US"/>
              <a:t>Proper Targets</a:t>
            </a:r>
          </a:p>
        </p:txBody>
      </p:sp>
      <p:sp>
        <p:nvSpPr>
          <p:cNvPr id="16387" name="Content Placeholder 6">
            <a:extLst>
              <a:ext uri="{FF2B5EF4-FFF2-40B4-BE49-F238E27FC236}">
                <a16:creationId xmlns:a16="http://schemas.microsoft.com/office/drawing/2014/main" id="{BC12D3DA-0953-03AD-BFC9-60BCE09BF741}"/>
              </a:ext>
            </a:extLst>
          </p:cNvPr>
          <p:cNvSpPr>
            <a:spLocks noGrp="1" noChangeArrowheads="1"/>
          </p:cNvSpPr>
          <p:nvPr>
            <p:ph idx="1"/>
          </p:nvPr>
        </p:nvSpPr>
        <p:spPr>
          <a:xfrm>
            <a:off x="381000" y="1219200"/>
            <a:ext cx="8305800" cy="4906963"/>
          </a:xfrm>
        </p:spPr>
        <p:txBody>
          <a:bodyPr/>
          <a:lstStyle/>
          <a:p>
            <a:pPr eaLnBrk="1" hangingPunct="1"/>
            <a:r>
              <a:rPr lang="en-US" altLang="en-US"/>
              <a:t>Proper personal targets consist of only paper, cardboard, and clay targets.</a:t>
            </a:r>
          </a:p>
          <a:p>
            <a:pPr eaLnBrk="1" hangingPunct="1"/>
            <a:r>
              <a:rPr lang="en-US" altLang="en-US" b="1" u="sng"/>
              <a:t>Only steel targets provided and placed by HRG are to be used on pistol range. </a:t>
            </a:r>
          </a:p>
          <a:p>
            <a:pPr eaLnBrk="1" hangingPunct="1"/>
            <a:r>
              <a:rPr lang="en-US" altLang="en-US" b="1"/>
              <a:t>10 yards minimum distance for steel targets at pistol range</a:t>
            </a:r>
          </a:p>
          <a:p>
            <a:pPr eaLnBrk="1" hangingPunct="1"/>
            <a:r>
              <a:rPr lang="en-US" altLang="en-US" b="1"/>
              <a:t>10 yards minimum for .22LR at rifle for steel targets</a:t>
            </a:r>
          </a:p>
          <a:p>
            <a:pPr eaLnBrk="1" hangingPunct="1"/>
            <a:r>
              <a:rPr lang="en-US" altLang="en-US" b="1"/>
              <a:t>100 yards minimum to engage steel targets centerfire</a:t>
            </a:r>
          </a:p>
          <a:p>
            <a:pPr eaLnBrk="1" hangingPunct="1"/>
            <a:r>
              <a:rPr lang="en-US" altLang="en-US"/>
              <a:t>All targets must be placed so that shots will directly impact the berm</a:t>
            </a:r>
          </a:p>
          <a:p>
            <a:pPr lvl="1" eaLnBrk="1" hangingPunct="1"/>
            <a:r>
              <a:rPr lang="en-US" altLang="en-US"/>
              <a:t>Do not place targets ON the berm</a:t>
            </a:r>
          </a:p>
          <a:p>
            <a:pPr lvl="1" eaLnBrk="1" hangingPunct="1"/>
            <a:r>
              <a:rPr lang="en-US" altLang="en-US"/>
              <a:t>Consider your trajectory!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2443"/>
            <a:ext cx="8229600" cy="990600"/>
          </a:xfrm>
        </p:spPr>
        <p:txBody>
          <a:bodyPr numCol="1">
            <a:normAutofit fontScale="90000"/>
          </a:bodyPr>
          <a:lstStyle/>
          <a:p>
            <a:r>
              <a:rPr lang="en-US" dirty="0"/>
              <a:t> Proper stands  and tarp set up for clay bird shooting</a:t>
            </a:r>
            <a:br>
              <a:rPr lang="en-US" dirty="0"/>
            </a:b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186742"/>
            <a:ext cx="3200399" cy="4267199"/>
          </a:xfrm>
        </p:spPr>
      </p:pic>
      <p:sp>
        <p:nvSpPr>
          <p:cNvPr id="5" name="Title 8"/>
          <p:cNvSpPr txBox="1">
            <a:spLocks/>
          </p:cNvSpPr>
          <p:nvPr/>
        </p:nvSpPr>
        <p:spPr>
          <a:xfrm>
            <a:off x="457200" y="-106362"/>
            <a:ext cx="8229600" cy="639762"/>
          </a:xfrm>
          <a:prstGeom prst="rect">
            <a:avLst/>
          </a:prstGeom>
        </p:spPr>
        <p:txBody>
          <a:bodyPr vert="horz" lIns="91440" tIns="45720" rIns="91440" bIns="45720" numCol="1" rtlCol="0" anchor="ctr">
            <a:normAutofit/>
          </a:bodyPr>
          <a:lstStyle>
            <a:lvl1pPr algn="l" defTabSz="914400" rtl="0" eaLnBrk="1" latinLnBrk="0" hangingPunct="1">
              <a:spcBef>
                <a:spcPct val="0"/>
              </a:spcBef>
              <a:buNone/>
              <a:defRPr sz="3200" b="1" kern="1200">
                <a:solidFill>
                  <a:srgbClr val="0F5112"/>
                </a:solidFill>
                <a:latin typeface="+mj-lt"/>
                <a:ea typeface="+mj-ea"/>
                <a:cs typeface="+mj-cs"/>
              </a:defRPr>
            </a:lvl1pPr>
          </a:lstStyle>
          <a:p>
            <a:r>
              <a:rPr lang="en-US" dirty="0"/>
              <a:t>Pistol/Rife Range Clay Targets</a:t>
            </a:r>
          </a:p>
        </p:txBody>
      </p:sp>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43000"/>
            <a:ext cx="3266014" cy="4354685"/>
          </a:xfrm>
          <a:prstGeom prst="rect">
            <a:avLst/>
          </a:prstGeom>
        </p:spPr>
      </p:pic>
    </p:spTree>
    <p:extLst>
      <p:ext uri="{BB962C8B-B14F-4D97-AF65-F5344CB8AC3E}">
        <p14:creationId xmlns:p14="http://schemas.microsoft.com/office/powerpoint/2010/main" val="3982362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numCol="1">
            <a:normAutofit fontScale="90000"/>
          </a:bodyPr>
          <a:lstStyle/>
          <a:p>
            <a:r>
              <a:rPr lang="en-US" dirty="0"/>
              <a:t>Proper stands  and tarp set up for clay bird shooting</a:t>
            </a:r>
            <a:br>
              <a:rPr lang="en-US" dirty="0"/>
            </a:br>
            <a:endParaRPr lang="en-US" dirty="0"/>
          </a:p>
        </p:txBody>
      </p:sp>
      <p:sp>
        <p:nvSpPr>
          <p:cNvPr id="3" name="Text Placeholder 2"/>
          <p:cNvSpPr>
            <a:spLocks noGrp="1"/>
          </p:cNvSpPr>
          <p:nvPr>
            <p:ph type="body" idx="1"/>
          </p:nvPr>
        </p:nvSpPr>
        <p:spPr>
          <a:xfrm>
            <a:off x="457200" y="914400"/>
            <a:ext cx="8229600" cy="457200"/>
          </a:xfrm>
        </p:spPr>
        <p:txBody>
          <a:bodyPr numCol="1">
            <a:normAutofit/>
          </a:bodyPr>
          <a:lstStyle/>
          <a:p>
            <a:r>
              <a:rPr lang="en-US" dirty="0"/>
              <a:t>                    Approved clay target holder examples </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95623" y="1447800"/>
            <a:ext cx="3163341" cy="4217789"/>
          </a:xfrm>
        </p:spPr>
      </p:pic>
      <p:sp>
        <p:nvSpPr>
          <p:cNvPr id="5" name="Text Placeholder 4"/>
          <p:cNvSpPr>
            <a:spLocks noGrp="1"/>
          </p:cNvSpPr>
          <p:nvPr>
            <p:ph type="body" sz="quarter" idx="3"/>
          </p:nvPr>
        </p:nvSpPr>
        <p:spPr>
          <a:xfrm>
            <a:off x="5562600" y="914400"/>
            <a:ext cx="3124200" cy="457200"/>
          </a:xfrm>
        </p:spPr>
        <p:txBody>
          <a:bodyPr numCol="1">
            <a:normAutofit/>
          </a:bodyPr>
          <a:lstStyle/>
          <a:p>
            <a:r>
              <a:rPr lang="en-US" dirty="0"/>
              <a:t> </a:t>
            </a:r>
          </a:p>
        </p:txBody>
      </p:sp>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1447800"/>
            <a:ext cx="4041775" cy="4267200"/>
          </a:xfrm>
        </p:spPr>
      </p:pic>
      <p:sp>
        <p:nvSpPr>
          <p:cNvPr id="9" name="Title 8"/>
          <p:cNvSpPr txBox="1">
            <a:spLocks/>
          </p:cNvSpPr>
          <p:nvPr/>
        </p:nvSpPr>
        <p:spPr>
          <a:xfrm>
            <a:off x="457200" y="-76200"/>
            <a:ext cx="8229600" cy="639762"/>
          </a:xfrm>
          <a:prstGeom prst="rect">
            <a:avLst/>
          </a:prstGeom>
        </p:spPr>
        <p:txBody>
          <a:bodyPr vert="horz" lIns="91440" tIns="45720" rIns="91440" bIns="45720" numCol="1" rtlCol="0" anchor="ctr">
            <a:normAutofit/>
          </a:bodyPr>
          <a:lstStyle>
            <a:lvl1pPr algn="l" defTabSz="914400" rtl="0" eaLnBrk="1" latinLnBrk="0" hangingPunct="1">
              <a:spcBef>
                <a:spcPct val="0"/>
              </a:spcBef>
              <a:buNone/>
              <a:defRPr sz="3200" b="1" kern="1200">
                <a:solidFill>
                  <a:srgbClr val="0F5112"/>
                </a:solidFill>
                <a:latin typeface="+mj-lt"/>
                <a:ea typeface="+mj-ea"/>
                <a:cs typeface="+mj-cs"/>
              </a:defRPr>
            </a:lvl1pPr>
          </a:lstStyle>
          <a:p>
            <a:r>
              <a:rPr lang="en-US" dirty="0"/>
              <a:t>Pistol/Rife Range Clay Targets</a:t>
            </a:r>
          </a:p>
        </p:txBody>
      </p:sp>
    </p:spTree>
    <p:extLst>
      <p:ext uri="{BB962C8B-B14F-4D97-AF65-F5344CB8AC3E}">
        <p14:creationId xmlns:p14="http://schemas.microsoft.com/office/powerpoint/2010/main" val="1080117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                   When finished shooting</a:t>
            </a:r>
          </a:p>
        </p:txBody>
      </p:sp>
      <p:sp>
        <p:nvSpPr>
          <p:cNvPr id="3" name="Text Placeholder 2"/>
          <p:cNvSpPr>
            <a:spLocks noGrp="1"/>
          </p:cNvSpPr>
          <p:nvPr>
            <p:ph type="body" idx="1"/>
          </p:nvPr>
        </p:nvSpPr>
        <p:spPr>
          <a:xfrm>
            <a:off x="457200" y="1143001"/>
            <a:ext cx="4040188" cy="609600"/>
          </a:xfrm>
        </p:spPr>
        <p:txBody>
          <a:bodyPr numCol="1"/>
          <a:lstStyle/>
          <a:p>
            <a:r>
              <a:rPr lang="en-US" dirty="0"/>
              <a:t>            Collect debris</a:t>
            </a:r>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7200" y="2209800"/>
            <a:ext cx="4040188" cy="3455789"/>
          </a:xfrm>
        </p:spPr>
      </p:pic>
      <p:sp>
        <p:nvSpPr>
          <p:cNvPr id="5" name="Text Placeholder 4"/>
          <p:cNvSpPr>
            <a:spLocks noGrp="1"/>
          </p:cNvSpPr>
          <p:nvPr>
            <p:ph type="body" sz="quarter" idx="3"/>
          </p:nvPr>
        </p:nvSpPr>
        <p:spPr>
          <a:xfrm>
            <a:off x="4645025" y="1143001"/>
            <a:ext cx="4041775" cy="685800"/>
          </a:xfrm>
        </p:spPr>
        <p:txBody>
          <a:bodyPr numCol="1"/>
          <a:lstStyle/>
          <a:p>
            <a:r>
              <a:rPr lang="en-US" dirty="0"/>
              <a:t>           Place in trash</a:t>
            </a:r>
          </a:p>
        </p:txBody>
      </p:sp>
      <p:pic>
        <p:nvPicPr>
          <p:cNvPr id="9" name="Content Placeholder 8"/>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184179" y="2174875"/>
            <a:ext cx="2963466" cy="3951288"/>
          </a:xfrm>
        </p:spPr>
      </p:pic>
      <p:sp>
        <p:nvSpPr>
          <p:cNvPr id="7" name="Title 8"/>
          <p:cNvSpPr txBox="1">
            <a:spLocks/>
          </p:cNvSpPr>
          <p:nvPr/>
        </p:nvSpPr>
        <p:spPr>
          <a:xfrm>
            <a:off x="457200" y="-106362"/>
            <a:ext cx="8229600" cy="639762"/>
          </a:xfrm>
          <a:prstGeom prst="rect">
            <a:avLst/>
          </a:prstGeom>
        </p:spPr>
        <p:txBody>
          <a:bodyPr vert="horz" lIns="91440" tIns="45720" rIns="91440" bIns="45720" numCol="1" rtlCol="0" anchor="ctr">
            <a:normAutofit/>
          </a:bodyPr>
          <a:lstStyle>
            <a:lvl1pPr algn="l" defTabSz="914400" rtl="0" eaLnBrk="1" latinLnBrk="0" hangingPunct="1">
              <a:spcBef>
                <a:spcPct val="0"/>
              </a:spcBef>
              <a:buNone/>
              <a:defRPr sz="3200" b="1" kern="1200">
                <a:solidFill>
                  <a:srgbClr val="0F5112"/>
                </a:solidFill>
                <a:latin typeface="+mj-lt"/>
                <a:ea typeface="+mj-ea"/>
                <a:cs typeface="+mj-cs"/>
              </a:defRPr>
            </a:lvl1pPr>
          </a:lstStyle>
          <a:p>
            <a:r>
              <a:rPr lang="en-US" dirty="0"/>
              <a:t>Pistol/Rife Range Clay Targets</a:t>
            </a:r>
          </a:p>
        </p:txBody>
      </p:sp>
    </p:spTree>
    <p:extLst>
      <p:ext uri="{BB962C8B-B14F-4D97-AF65-F5344CB8AC3E}">
        <p14:creationId xmlns:p14="http://schemas.microsoft.com/office/powerpoint/2010/main" val="3117057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xplosion: 8 Points 2">
            <a:extLst>
              <a:ext uri="{FF2B5EF4-FFF2-40B4-BE49-F238E27FC236}">
                <a16:creationId xmlns:a16="http://schemas.microsoft.com/office/drawing/2014/main" id="{B12A6501-E234-EEFC-8262-7A49ED63B70A}"/>
              </a:ext>
            </a:extLst>
          </p:cNvPr>
          <p:cNvSpPr/>
          <p:nvPr/>
        </p:nvSpPr>
        <p:spPr>
          <a:xfrm>
            <a:off x="3652424" y="2391050"/>
            <a:ext cx="297397" cy="270032"/>
          </a:xfrm>
          <a:prstGeom prst="irregularSeal1">
            <a:avLst/>
          </a:prstGeom>
          <a:pattFill prst="pct5">
            <a:fgClr>
              <a:schemeClr val="accent2"/>
            </a:fgClr>
            <a:bgClr>
              <a:schemeClr val="bg1"/>
            </a:bgClr>
          </a:patt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numCol="1"/>
          <a:lstStyle/>
          <a:p>
            <a:r>
              <a:rPr lang="en-US" dirty="0"/>
              <a:t>Understand Your Trajectory – </a:t>
            </a:r>
            <a:r>
              <a:rPr lang="en-US" sz="2400" dirty="0"/>
              <a:t>Normal Shooting Positions VS Target Height and Distance from Berm</a:t>
            </a:r>
          </a:p>
        </p:txBody>
      </p:sp>
      <p:pic>
        <p:nvPicPr>
          <p:cNvPr id="3074" name="Picture 2" descr="Image result for shooting stan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533400" y="1752600"/>
            <a:ext cx="754597" cy="11334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shooting stan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533400" y="2977718"/>
            <a:ext cx="754597" cy="1133474"/>
          </a:xfrm>
          <a:prstGeom prst="rect">
            <a:avLst/>
          </a:prstGeom>
          <a:noFill/>
          <a:extLst>
            <a:ext uri="{909E8E84-426E-40DD-AFC4-6F175D3DCCD1}">
              <a14:hiddenFill xmlns:a14="http://schemas.microsoft.com/office/drawing/2010/main">
                <a:solidFill>
                  <a:srgbClr val="FFFFFF"/>
                </a:solidFill>
              </a14:hiddenFill>
            </a:ext>
          </a:extLst>
        </p:spPr>
      </p:pic>
      <p:sp>
        <p:nvSpPr>
          <p:cNvPr id="4" name="Snip Same Side Corner Rectangle 3"/>
          <p:cNvSpPr/>
          <p:nvPr/>
        </p:nvSpPr>
        <p:spPr>
          <a:xfrm>
            <a:off x="5029200" y="1905000"/>
            <a:ext cx="990600" cy="609600"/>
          </a:xfrm>
          <a:prstGeom prst="snip2Same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en-US" dirty="0"/>
              <a:t>Berm</a:t>
            </a:r>
          </a:p>
        </p:txBody>
      </p:sp>
      <p:sp>
        <p:nvSpPr>
          <p:cNvPr id="12" name="Snip Same Side Corner Rectangle 11"/>
          <p:cNvSpPr/>
          <p:nvPr/>
        </p:nvSpPr>
        <p:spPr>
          <a:xfrm>
            <a:off x="5029200" y="3239655"/>
            <a:ext cx="990600" cy="609600"/>
          </a:xfrm>
          <a:prstGeom prst="snip2Same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en-US" dirty="0"/>
              <a:t>Berm</a:t>
            </a:r>
          </a:p>
        </p:txBody>
      </p:sp>
      <p:sp>
        <p:nvSpPr>
          <p:cNvPr id="9" name="Rectangle 8"/>
          <p:cNvSpPr/>
          <p:nvPr/>
        </p:nvSpPr>
        <p:spPr>
          <a:xfrm>
            <a:off x="2156459" y="1905000"/>
            <a:ext cx="45719"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15" name="Rectangle 14"/>
          <p:cNvSpPr/>
          <p:nvPr/>
        </p:nvSpPr>
        <p:spPr>
          <a:xfrm>
            <a:off x="4343400" y="3239655"/>
            <a:ext cx="45719"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23" name="TextBox 22"/>
          <p:cNvSpPr txBox="1"/>
          <p:nvPr/>
        </p:nvSpPr>
        <p:spPr>
          <a:xfrm>
            <a:off x="6477000" y="3221289"/>
            <a:ext cx="2539754" cy="1200329"/>
          </a:xfrm>
          <a:prstGeom prst="rect">
            <a:avLst/>
          </a:prstGeom>
          <a:noFill/>
        </p:spPr>
        <p:txBody>
          <a:bodyPr wrap="square" numCol="1" rtlCol="0">
            <a:spAutoFit/>
          </a:bodyPr>
          <a:lstStyle/>
          <a:p>
            <a:r>
              <a:rPr lang="en-US" dirty="0"/>
              <a:t>Correct Trajectory, round impacts berm. (Target is at the correct height and distance from the berm.)</a:t>
            </a:r>
          </a:p>
        </p:txBody>
      </p:sp>
      <p:sp>
        <p:nvSpPr>
          <p:cNvPr id="26" name="TextBox 25"/>
          <p:cNvSpPr txBox="1"/>
          <p:nvPr/>
        </p:nvSpPr>
        <p:spPr>
          <a:xfrm>
            <a:off x="6477000" y="1828800"/>
            <a:ext cx="2569346" cy="1200329"/>
          </a:xfrm>
          <a:prstGeom prst="rect">
            <a:avLst/>
          </a:prstGeom>
          <a:noFill/>
        </p:spPr>
        <p:txBody>
          <a:bodyPr wrap="square" numCol="1" rtlCol="0">
            <a:spAutoFit/>
          </a:bodyPr>
          <a:lstStyle/>
          <a:p>
            <a:r>
              <a:rPr lang="en-US" dirty="0"/>
              <a:t>Target too far from berm, round will not impact berm. (Target height may also be too low)</a:t>
            </a:r>
          </a:p>
        </p:txBody>
      </p:sp>
      <p:sp>
        <p:nvSpPr>
          <p:cNvPr id="5" name="Rectangle 4"/>
          <p:cNvSpPr/>
          <p:nvPr/>
        </p:nvSpPr>
        <p:spPr>
          <a:xfrm>
            <a:off x="2109770" y="1981200"/>
            <a:ext cx="45719" cy="30480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27" name="Rectangle 26"/>
          <p:cNvSpPr/>
          <p:nvPr/>
        </p:nvSpPr>
        <p:spPr>
          <a:xfrm>
            <a:off x="4297681" y="3276600"/>
            <a:ext cx="45719" cy="30480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cxnSp>
        <p:nvCxnSpPr>
          <p:cNvPr id="21" name="Straight Arrow Connector 20"/>
          <p:cNvCxnSpPr>
            <a:endCxn id="12" idx="2"/>
          </p:cNvCxnSpPr>
          <p:nvPr/>
        </p:nvCxnSpPr>
        <p:spPr>
          <a:xfrm>
            <a:off x="1287997" y="3124200"/>
            <a:ext cx="3741203" cy="420255"/>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287997" y="1905000"/>
            <a:ext cx="2445803" cy="6096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654F8F88-0DEB-35E6-A81E-181512FC8F64}"/>
              </a:ext>
            </a:extLst>
          </p:cNvPr>
          <p:cNvCxnSpPr/>
          <p:nvPr/>
        </p:nvCxnSpPr>
        <p:spPr>
          <a:xfrm flipV="1">
            <a:off x="3733800" y="1417638"/>
            <a:ext cx="2362200" cy="1096962"/>
          </a:xfrm>
          <a:prstGeom prst="straightConnector1">
            <a:avLst/>
          </a:prstGeom>
          <a:ln w="12700">
            <a:prstDash val="sysDash"/>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6F68E57-25E8-2DD0-11A2-CD387842287E}"/>
              </a:ext>
            </a:extLst>
          </p:cNvPr>
          <p:cNvSpPr txBox="1"/>
          <p:nvPr/>
        </p:nvSpPr>
        <p:spPr>
          <a:xfrm>
            <a:off x="6121892" y="1271244"/>
            <a:ext cx="2717307" cy="338554"/>
          </a:xfrm>
          <a:prstGeom prst="rect">
            <a:avLst/>
          </a:prstGeom>
          <a:noFill/>
        </p:spPr>
        <p:txBody>
          <a:bodyPr wrap="square" rtlCol="0">
            <a:spAutoFit/>
          </a:bodyPr>
          <a:lstStyle/>
          <a:p>
            <a:r>
              <a:rPr lang="en-US" sz="1600" i="1" dirty="0">
                <a:solidFill>
                  <a:srgbClr val="FF0000"/>
                </a:solidFill>
                <a:effectLst>
                  <a:outerShdw blurRad="38100" dist="38100" dir="2700000" algn="tl">
                    <a:srgbClr val="000000">
                      <a:alpha val="43137"/>
                    </a:srgbClr>
                  </a:outerShdw>
                </a:effectLst>
              </a:rPr>
              <a:t>Potential Ricochet of Shot</a:t>
            </a:r>
          </a:p>
        </p:txBody>
      </p:sp>
    </p:spTree>
    <p:extLst>
      <p:ext uri="{BB962C8B-B14F-4D97-AF65-F5344CB8AC3E}">
        <p14:creationId xmlns:p14="http://schemas.microsoft.com/office/powerpoint/2010/main" val="2942663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Same Side Corner Rectangle 3"/>
          <p:cNvSpPr/>
          <p:nvPr/>
        </p:nvSpPr>
        <p:spPr>
          <a:xfrm>
            <a:off x="5029200" y="1905000"/>
            <a:ext cx="990600" cy="609600"/>
          </a:xfrm>
          <a:prstGeom prst="snip2Same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en-US" dirty="0"/>
              <a:t>Berm</a:t>
            </a:r>
          </a:p>
        </p:txBody>
      </p:sp>
      <p:sp>
        <p:nvSpPr>
          <p:cNvPr id="12" name="Snip Same Side Corner Rectangle 11"/>
          <p:cNvSpPr/>
          <p:nvPr/>
        </p:nvSpPr>
        <p:spPr>
          <a:xfrm>
            <a:off x="5029200" y="3429000"/>
            <a:ext cx="990600" cy="725055"/>
          </a:xfrm>
          <a:prstGeom prst="snip2Same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en-US" dirty="0"/>
              <a:t>Berm</a:t>
            </a:r>
          </a:p>
        </p:txBody>
      </p:sp>
      <p:sp>
        <p:nvSpPr>
          <p:cNvPr id="9" name="Rectangle 8"/>
          <p:cNvSpPr/>
          <p:nvPr/>
        </p:nvSpPr>
        <p:spPr>
          <a:xfrm>
            <a:off x="2590800" y="1905000"/>
            <a:ext cx="45719"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15" name="Rectangle 14"/>
          <p:cNvSpPr/>
          <p:nvPr/>
        </p:nvSpPr>
        <p:spPr>
          <a:xfrm>
            <a:off x="4754881" y="3505201"/>
            <a:ext cx="45719"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23" name="TextBox 22"/>
          <p:cNvSpPr txBox="1"/>
          <p:nvPr/>
        </p:nvSpPr>
        <p:spPr>
          <a:xfrm>
            <a:off x="6096000" y="3628072"/>
            <a:ext cx="2692154" cy="1477328"/>
          </a:xfrm>
          <a:prstGeom prst="rect">
            <a:avLst/>
          </a:prstGeom>
          <a:noFill/>
        </p:spPr>
        <p:txBody>
          <a:bodyPr wrap="square" numCol="1" rtlCol="0">
            <a:spAutoFit/>
          </a:bodyPr>
          <a:lstStyle/>
          <a:p>
            <a:r>
              <a:rPr lang="en-US" dirty="0"/>
              <a:t>Correct Trajectory, round impacts berm. (Target is at the correct height and distance from the berm.)</a:t>
            </a:r>
          </a:p>
          <a:p>
            <a:endParaRPr lang="en-US" dirty="0"/>
          </a:p>
        </p:txBody>
      </p:sp>
      <p:sp>
        <p:nvSpPr>
          <p:cNvPr id="26" name="TextBox 25"/>
          <p:cNvSpPr txBox="1"/>
          <p:nvPr/>
        </p:nvSpPr>
        <p:spPr>
          <a:xfrm>
            <a:off x="6096000" y="1723072"/>
            <a:ext cx="2721746" cy="1477328"/>
          </a:xfrm>
          <a:prstGeom prst="rect">
            <a:avLst/>
          </a:prstGeom>
          <a:noFill/>
        </p:spPr>
        <p:txBody>
          <a:bodyPr wrap="square" numCol="1" rtlCol="0">
            <a:spAutoFit/>
          </a:bodyPr>
          <a:lstStyle/>
          <a:p>
            <a:r>
              <a:rPr lang="en-US" dirty="0"/>
              <a:t>Target too far from berm, round will not impact berm. (Target height may also be too high for your shooting position.)</a:t>
            </a:r>
          </a:p>
        </p:txBody>
      </p:sp>
      <p:pic>
        <p:nvPicPr>
          <p:cNvPr id="31"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a:xfrm>
            <a:off x="234971" y="3848100"/>
            <a:ext cx="1351454" cy="42850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a:xfrm>
            <a:off x="234971" y="2209800"/>
            <a:ext cx="1351454" cy="428509"/>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1"/>
          <p:cNvSpPr txBox="1">
            <a:spLocks/>
          </p:cNvSpPr>
          <p:nvPr/>
        </p:nvSpPr>
        <p:spPr>
          <a:xfrm>
            <a:off x="457200" y="228600"/>
            <a:ext cx="8229600" cy="1143000"/>
          </a:xfrm>
          <a:prstGeom prst="rect">
            <a:avLst/>
          </a:prstGeom>
        </p:spPr>
        <p:txBody>
          <a:bodyPr vert="horz" lIns="91440" tIns="45720" rIns="91440" bIns="45720" numCol="1" rtlCol="0" anchor="ctr">
            <a:normAutofit/>
          </a:bodyPr>
          <a:lstStyle>
            <a:lvl1pPr algn="l" defTabSz="914400" rtl="0" eaLnBrk="1" latinLnBrk="0" hangingPunct="1">
              <a:spcBef>
                <a:spcPct val="0"/>
              </a:spcBef>
              <a:buNone/>
              <a:defRPr sz="3200" b="1" kern="1200">
                <a:solidFill>
                  <a:srgbClr val="0F5112"/>
                </a:solidFill>
                <a:latin typeface="+mj-lt"/>
                <a:ea typeface="+mj-ea"/>
                <a:cs typeface="+mj-cs"/>
              </a:defRPr>
            </a:lvl1pPr>
          </a:lstStyle>
          <a:p>
            <a:r>
              <a:rPr lang="en-US" dirty="0"/>
              <a:t>Understand Your Trajectory – </a:t>
            </a:r>
            <a:r>
              <a:rPr lang="en-US" sz="2400" dirty="0"/>
              <a:t>Low Shooting Positions VS Target Height and Distance from Berm</a:t>
            </a:r>
          </a:p>
        </p:txBody>
      </p:sp>
      <p:sp>
        <p:nvSpPr>
          <p:cNvPr id="22" name="Rectangle 21"/>
          <p:cNvSpPr/>
          <p:nvPr/>
        </p:nvSpPr>
        <p:spPr>
          <a:xfrm>
            <a:off x="4709162" y="3276600"/>
            <a:ext cx="45719" cy="30480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24" name="Rectangle 23"/>
          <p:cNvSpPr/>
          <p:nvPr/>
        </p:nvSpPr>
        <p:spPr>
          <a:xfrm>
            <a:off x="2545081" y="1981200"/>
            <a:ext cx="45719" cy="30480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cxnSp>
        <p:nvCxnSpPr>
          <p:cNvPr id="18" name="Straight Arrow Connector 17"/>
          <p:cNvCxnSpPr>
            <a:cxnSpLocks/>
          </p:cNvCxnSpPr>
          <p:nvPr/>
        </p:nvCxnSpPr>
        <p:spPr>
          <a:xfrm flipV="1">
            <a:off x="1676400" y="1447799"/>
            <a:ext cx="4343400" cy="871539"/>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676400" y="3733800"/>
            <a:ext cx="3352800" cy="228601"/>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D37E072-3AE1-AA0A-5A43-A4FE315FFED6}"/>
              </a:ext>
            </a:extLst>
          </p:cNvPr>
          <p:cNvSpPr txBox="1"/>
          <p:nvPr/>
        </p:nvSpPr>
        <p:spPr>
          <a:xfrm>
            <a:off x="5943273" y="1271200"/>
            <a:ext cx="2361737" cy="276999"/>
          </a:xfrm>
          <a:prstGeom prst="rect">
            <a:avLst/>
          </a:prstGeom>
          <a:noFill/>
        </p:spPr>
        <p:txBody>
          <a:bodyPr wrap="none" rtlCol="0">
            <a:spAutoFit/>
          </a:bodyPr>
          <a:lstStyle/>
          <a:p>
            <a:r>
              <a:rPr lang="en-US" sz="1200" i="1" dirty="0">
                <a:solidFill>
                  <a:srgbClr val="FF0000"/>
                </a:solidFill>
                <a:effectLst>
                  <a:outerShdw blurRad="38100" dist="38100" dir="2700000" algn="tl">
                    <a:srgbClr val="000000">
                      <a:alpha val="43137"/>
                    </a:srgbClr>
                  </a:outerShdw>
                </a:effectLst>
              </a:rPr>
              <a:t>Shot Potential of Exiting The Range</a:t>
            </a:r>
          </a:p>
        </p:txBody>
      </p:sp>
    </p:spTree>
    <p:extLst>
      <p:ext uri="{BB962C8B-B14F-4D97-AF65-F5344CB8AC3E}">
        <p14:creationId xmlns:p14="http://schemas.microsoft.com/office/powerpoint/2010/main" val="903249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837"/>
            <a:ext cx="7772400" cy="1470025"/>
          </a:xfrm>
        </p:spPr>
        <p:txBody>
          <a:bodyPr numCol="1">
            <a:normAutofit/>
          </a:bodyPr>
          <a:lstStyle/>
          <a:p>
            <a:pPr algn="ctr"/>
            <a:r>
              <a:rPr lang="en-US" sz="3600" dirty="0"/>
              <a:t>Range Safety Certification Program</a:t>
            </a:r>
          </a:p>
        </p:txBody>
      </p:sp>
      <p:sp>
        <p:nvSpPr>
          <p:cNvPr id="4" name="TextBox 3">
            <a:extLst>
              <a:ext uri="{FF2B5EF4-FFF2-40B4-BE49-F238E27FC236}">
                <a16:creationId xmlns:a16="http://schemas.microsoft.com/office/drawing/2014/main" id="{9342D655-9B49-4193-B7FE-06A964808D6C}"/>
              </a:ext>
            </a:extLst>
          </p:cNvPr>
          <p:cNvSpPr txBox="1"/>
          <p:nvPr/>
        </p:nvSpPr>
        <p:spPr>
          <a:xfrm>
            <a:off x="1676400" y="1154668"/>
            <a:ext cx="5791200" cy="369332"/>
          </a:xfrm>
          <a:prstGeom prst="rect">
            <a:avLst/>
          </a:prstGeom>
          <a:noFill/>
        </p:spPr>
        <p:txBody>
          <a:bodyPr wrap="square" numCol="1" rtlCol="0">
            <a:spAutoFit/>
          </a:bodyPr>
          <a:lstStyle/>
          <a:p>
            <a:r>
              <a:rPr lang="en-US" dirty="0"/>
              <a:t>Important Information Regarding Firearms on Club Property</a:t>
            </a:r>
          </a:p>
        </p:txBody>
      </p:sp>
      <p:pic>
        <p:nvPicPr>
          <p:cNvPr id="9" name="Picture 8">
            <a:extLst>
              <a:ext uri="{FF2B5EF4-FFF2-40B4-BE49-F238E27FC236}">
                <a16:creationId xmlns:a16="http://schemas.microsoft.com/office/drawing/2014/main" id="{901484F5-BB4B-40F1-870C-7BE1E2280613}"/>
              </a:ext>
            </a:extLst>
          </p:cNvPr>
          <p:cNvPicPr>
            <a:picLocks noChangeAspect="1"/>
          </p:cNvPicPr>
          <p:nvPr/>
        </p:nvPicPr>
        <p:blipFill>
          <a:blip r:embed="rId2"/>
          <a:stretch>
            <a:fillRect/>
          </a:stretch>
        </p:blipFill>
        <p:spPr>
          <a:xfrm>
            <a:off x="710214" y="2366808"/>
            <a:ext cx="3895725" cy="3057525"/>
          </a:xfrm>
          <a:prstGeom prst="rect">
            <a:avLst/>
          </a:prstGeom>
        </p:spPr>
      </p:pic>
      <p:pic>
        <p:nvPicPr>
          <p:cNvPr id="11" name="Picture 10">
            <a:extLst>
              <a:ext uri="{FF2B5EF4-FFF2-40B4-BE49-F238E27FC236}">
                <a16:creationId xmlns:a16="http://schemas.microsoft.com/office/drawing/2014/main" id="{DD364CB1-BD58-47C5-84A3-A22944EFC928}"/>
              </a:ext>
            </a:extLst>
          </p:cNvPr>
          <p:cNvPicPr>
            <a:picLocks noChangeAspect="1"/>
          </p:cNvPicPr>
          <p:nvPr/>
        </p:nvPicPr>
        <p:blipFill>
          <a:blip r:embed="rId3"/>
          <a:stretch>
            <a:fillRect/>
          </a:stretch>
        </p:blipFill>
        <p:spPr>
          <a:xfrm>
            <a:off x="1981200" y="1562324"/>
            <a:ext cx="5486400" cy="799876"/>
          </a:xfrm>
          <a:prstGeom prst="rect">
            <a:avLst/>
          </a:prstGeom>
        </p:spPr>
      </p:pic>
      <p:sp>
        <p:nvSpPr>
          <p:cNvPr id="12" name="Arrow: Left 11">
            <a:extLst>
              <a:ext uri="{FF2B5EF4-FFF2-40B4-BE49-F238E27FC236}">
                <a16:creationId xmlns:a16="http://schemas.microsoft.com/office/drawing/2014/main" id="{77A1E150-EECB-48DD-B1F2-B390F61E22E0}"/>
              </a:ext>
            </a:extLst>
          </p:cNvPr>
          <p:cNvSpPr/>
          <p:nvPr/>
        </p:nvSpPr>
        <p:spPr>
          <a:xfrm>
            <a:off x="4114800" y="4191000"/>
            <a:ext cx="25146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13" name="Arrow: Left 12">
            <a:extLst>
              <a:ext uri="{FF2B5EF4-FFF2-40B4-BE49-F238E27FC236}">
                <a16:creationId xmlns:a16="http://schemas.microsoft.com/office/drawing/2014/main" id="{C6F09D0A-A878-4AB8-8B4F-1EB273E87903}"/>
              </a:ext>
            </a:extLst>
          </p:cNvPr>
          <p:cNvSpPr/>
          <p:nvPr/>
        </p:nvSpPr>
        <p:spPr>
          <a:xfrm>
            <a:off x="4495800" y="4495800"/>
            <a:ext cx="21336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14" name="Arrow: Left 13">
            <a:extLst>
              <a:ext uri="{FF2B5EF4-FFF2-40B4-BE49-F238E27FC236}">
                <a16:creationId xmlns:a16="http://schemas.microsoft.com/office/drawing/2014/main" id="{15441018-F41E-474B-96A3-AE987C8236BF}"/>
              </a:ext>
            </a:extLst>
          </p:cNvPr>
          <p:cNvSpPr/>
          <p:nvPr/>
        </p:nvSpPr>
        <p:spPr>
          <a:xfrm>
            <a:off x="4495800" y="3657600"/>
            <a:ext cx="21336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15" name="TextBox 14">
            <a:extLst>
              <a:ext uri="{FF2B5EF4-FFF2-40B4-BE49-F238E27FC236}">
                <a16:creationId xmlns:a16="http://schemas.microsoft.com/office/drawing/2014/main" id="{CFAE98E9-0637-4A90-8BB0-74FA7E8F20B4}"/>
              </a:ext>
            </a:extLst>
          </p:cNvPr>
          <p:cNvSpPr txBox="1"/>
          <p:nvPr/>
        </p:nvSpPr>
        <p:spPr>
          <a:xfrm>
            <a:off x="6629400" y="3729335"/>
            <a:ext cx="1828800" cy="923330"/>
          </a:xfrm>
          <a:prstGeom prst="rect">
            <a:avLst/>
          </a:prstGeom>
          <a:solidFill>
            <a:srgbClr val="FFFF00"/>
          </a:solidFill>
        </p:spPr>
        <p:txBody>
          <a:bodyPr wrap="square" numCol="1" rtlCol="0">
            <a:spAutoFit/>
          </a:bodyPr>
          <a:lstStyle/>
          <a:p>
            <a:r>
              <a:rPr lang="en-US" dirty="0"/>
              <a:t>Non-residents</a:t>
            </a:r>
          </a:p>
          <a:p>
            <a:r>
              <a:rPr lang="en-US" dirty="0"/>
              <a:t>Must adhere to all Mass Laws </a:t>
            </a:r>
          </a:p>
        </p:txBody>
      </p:sp>
    </p:spTree>
    <p:extLst>
      <p:ext uri="{BB962C8B-B14F-4D97-AF65-F5344CB8AC3E}">
        <p14:creationId xmlns:p14="http://schemas.microsoft.com/office/powerpoint/2010/main" val="20771161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Enjoy the Ranges and Grounds</a:t>
            </a:r>
          </a:p>
        </p:txBody>
      </p:sp>
      <p:sp>
        <p:nvSpPr>
          <p:cNvPr id="3" name="Content Placeholder 2"/>
          <p:cNvSpPr>
            <a:spLocks noGrp="1"/>
          </p:cNvSpPr>
          <p:nvPr>
            <p:ph idx="1"/>
          </p:nvPr>
        </p:nvSpPr>
        <p:spPr/>
        <p:txBody>
          <a:bodyPr numCol="1"/>
          <a:lstStyle/>
          <a:p>
            <a:r>
              <a:rPr lang="en-US" b="1" dirty="0"/>
              <a:t>The hard work of past, present, and future members is at stake:</a:t>
            </a:r>
            <a:endParaRPr lang="en-US" dirty="0"/>
          </a:p>
          <a:p>
            <a:pPr lvl="1"/>
            <a:r>
              <a:rPr lang="en-US" dirty="0"/>
              <a:t>Please be safe!</a:t>
            </a:r>
          </a:p>
          <a:p>
            <a:pPr lvl="1"/>
            <a:r>
              <a:rPr lang="en-US" dirty="0"/>
              <a:t>Report suspect or unsafe conditions</a:t>
            </a:r>
          </a:p>
          <a:p>
            <a:pPr lvl="1"/>
            <a:r>
              <a:rPr lang="en-US" dirty="0"/>
              <a:t>Is that person next to you a member?</a:t>
            </a:r>
          </a:p>
          <a:p>
            <a:pPr lvl="1"/>
            <a:r>
              <a:rPr lang="en-US" dirty="0"/>
              <a:t>Follow  the rules for paper, clay, and steel targets</a:t>
            </a:r>
          </a:p>
          <a:p>
            <a:pPr lvl="1"/>
            <a:r>
              <a:rPr lang="en-US" dirty="0"/>
              <a:t> Please volunteer - whether it be work parties, monetary donation, or simply picking up after yourself (and others if needed)</a:t>
            </a:r>
          </a:p>
          <a:p>
            <a:pPr lvl="1"/>
            <a:r>
              <a:rPr lang="en-US" dirty="0"/>
              <a:t>It’s your club, please treat it with respect!</a:t>
            </a:r>
          </a:p>
        </p:txBody>
      </p:sp>
    </p:spTree>
    <p:extLst>
      <p:ext uri="{BB962C8B-B14F-4D97-AF65-F5344CB8AC3E}">
        <p14:creationId xmlns:p14="http://schemas.microsoft.com/office/powerpoint/2010/main" val="3084843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This Is Your Club!</a:t>
            </a:r>
          </a:p>
        </p:txBody>
      </p:sp>
      <p:sp>
        <p:nvSpPr>
          <p:cNvPr id="3" name="Content Placeholder 2"/>
          <p:cNvSpPr>
            <a:spLocks noGrp="1"/>
          </p:cNvSpPr>
          <p:nvPr>
            <p:ph idx="1"/>
          </p:nvPr>
        </p:nvSpPr>
        <p:spPr/>
        <p:txBody>
          <a:bodyPr numCol="1"/>
          <a:lstStyle/>
          <a:p>
            <a:r>
              <a:rPr lang="en-US" dirty="0"/>
              <a:t>In addition to adhering to all safety rules yourself, please notify someone of any unsafe or questionable behavior</a:t>
            </a:r>
          </a:p>
          <a:p>
            <a:pPr lvl="1"/>
            <a:r>
              <a:rPr lang="en-US" dirty="0"/>
              <a:t>You do not need to confront them yourself, but please collect sign-in information and/or license plate number and report it to range chairman or the Board of Directors</a:t>
            </a:r>
          </a:p>
          <a:p>
            <a:pPr lvl="1"/>
            <a:r>
              <a:rPr lang="en-US" dirty="0"/>
              <a:t>If approaching someone about their behavior, please be respectful, reminding them it’s all about safety</a:t>
            </a:r>
          </a:p>
          <a:p>
            <a:pPr lvl="1">
              <a:buFont typeface="Wingdings" panose="05000000000000000000" pitchFamily="2" charset="2"/>
              <a:buChar char="Ø"/>
            </a:pPr>
            <a:r>
              <a:rPr lang="en-US" dirty="0"/>
              <a:t>Call 508-347-3389, option #5, Leave a detailed message, with contact information for HRGC Club Safety Committee.</a:t>
            </a:r>
          </a:p>
        </p:txBody>
      </p:sp>
    </p:spTree>
    <p:extLst>
      <p:ext uri="{BB962C8B-B14F-4D97-AF65-F5344CB8AC3E}">
        <p14:creationId xmlns:p14="http://schemas.microsoft.com/office/powerpoint/2010/main" val="3080092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pPr algn="ctr"/>
            <a:r>
              <a:rPr lang="en-US" dirty="0"/>
              <a:t>This Is Your Club! Let's keep it!</a:t>
            </a:r>
          </a:p>
        </p:txBody>
      </p:sp>
      <p:sp>
        <p:nvSpPr>
          <p:cNvPr id="3" name="Content Placeholder 2"/>
          <p:cNvSpPr>
            <a:spLocks noGrp="1"/>
          </p:cNvSpPr>
          <p:nvPr>
            <p:ph idx="1"/>
          </p:nvPr>
        </p:nvSpPr>
        <p:spPr>
          <a:xfrm>
            <a:off x="457200" y="1600201"/>
            <a:ext cx="8001000" cy="3657600"/>
          </a:xfrm>
        </p:spPr>
        <p:txBody>
          <a:bodyPr numCol="1"/>
          <a:lstStyle/>
          <a:p>
            <a:endParaRPr dirty="0"/>
          </a:p>
          <a:p>
            <a:r>
              <a:rPr dirty="0"/>
              <a:t>Please Join GOAL - Protecting Your Freedom Begins Here</a:t>
            </a:r>
          </a:p>
          <a:p>
            <a:endParaRPr dirty="0"/>
          </a:p>
          <a:p>
            <a:r>
              <a:rPr dirty="0"/>
              <a:t>GOAL - Gun Owners Action League - GOAL.org</a:t>
            </a:r>
          </a:p>
          <a:p>
            <a:endParaRPr dirty="0"/>
          </a:p>
          <a:p>
            <a:r>
              <a:rPr dirty="0"/>
              <a:t>Consider joining the NRA  or any other 2A groups</a:t>
            </a:r>
          </a:p>
          <a:p>
            <a:endParaRPr dirty="0"/>
          </a:p>
          <a:p>
            <a:endParaRPr dirty="0"/>
          </a:p>
          <a:p>
            <a:endParaRPr dirty="0"/>
          </a:p>
          <a:p>
            <a:endParaRPr dirty="0"/>
          </a:p>
          <a:p>
            <a:endParaRPr dirty="0"/>
          </a:p>
          <a:p>
            <a:endParaRPr dirty="0"/>
          </a:p>
          <a:p>
            <a:endParaRPr dirty="0"/>
          </a:p>
          <a:p>
            <a:endParaRPr dirty="0"/>
          </a:p>
          <a:p>
            <a:endParaRPr dirty="0"/>
          </a:p>
        </p:txBody>
      </p:sp>
    </p:spTree>
    <p:extLst>
      <p:ext uri="{BB962C8B-B14F-4D97-AF65-F5344CB8AC3E}">
        <p14:creationId xmlns:p14="http://schemas.microsoft.com/office/powerpoint/2010/main" val="3080092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1752600"/>
            <a:ext cx="7772400" cy="1362075"/>
          </a:xfrm>
        </p:spPr>
        <p:txBody>
          <a:bodyPr numCol="1"/>
          <a:lstStyle/>
          <a:p>
            <a:r>
              <a:rPr lang="en-US" dirty="0"/>
              <a:t>Pistol range</a:t>
            </a:r>
          </a:p>
        </p:txBody>
      </p:sp>
      <p:sp>
        <p:nvSpPr>
          <p:cNvPr id="5" name="Text Placeholder 4"/>
          <p:cNvSpPr>
            <a:spLocks noGrp="1"/>
          </p:cNvSpPr>
          <p:nvPr>
            <p:ph type="body" idx="1"/>
          </p:nvPr>
        </p:nvSpPr>
        <p:spPr>
          <a:xfrm>
            <a:off x="685800" y="2362200"/>
            <a:ext cx="7772400" cy="444500"/>
          </a:xfrm>
        </p:spPr>
        <p:txBody>
          <a:bodyPr numCol="1"/>
          <a:lstStyle/>
          <a:p>
            <a:r>
              <a:rPr lang="en-US" dirty="0"/>
              <a:t>Pistol Range Layout and Pistol-Specific Rules</a:t>
            </a:r>
          </a:p>
        </p:txBody>
      </p:sp>
      <p:sp>
        <p:nvSpPr>
          <p:cNvPr id="2" name="TextBox 1">
            <a:extLst>
              <a:ext uri="{FF2B5EF4-FFF2-40B4-BE49-F238E27FC236}">
                <a16:creationId xmlns:a16="http://schemas.microsoft.com/office/drawing/2014/main" id="{F6C039FD-B927-CD27-0CD0-6AC25DA17CE0}"/>
              </a:ext>
            </a:extLst>
          </p:cNvPr>
          <p:cNvSpPr txBox="1"/>
          <p:nvPr/>
        </p:nvSpPr>
        <p:spPr>
          <a:xfrm>
            <a:off x="609600" y="2895600"/>
            <a:ext cx="7583423" cy="1477328"/>
          </a:xfrm>
          <a:prstGeom prst="rect">
            <a:avLst/>
          </a:prstGeom>
          <a:solidFill>
            <a:srgbClr val="FF0000"/>
          </a:solidFill>
          <a:ln>
            <a:solidFill>
              <a:srgbClr val="92D050"/>
            </a:solidFill>
          </a:ln>
        </p:spPr>
        <p:txBody>
          <a:bodyPr wrap="none" rtlCol="0">
            <a:spAutoFit/>
          </a:bodyPr>
          <a:lstStyle/>
          <a:p>
            <a:r>
              <a:rPr lang="en-US" dirty="0">
                <a:solidFill>
                  <a:schemeClr val="bg1"/>
                </a:solidFill>
              </a:rPr>
              <a:t>NOTE: All Firearms Must Remain Boxed, Cased and/or Holstered Until brought</a:t>
            </a:r>
          </a:p>
          <a:p>
            <a:r>
              <a:rPr lang="en-US" dirty="0">
                <a:solidFill>
                  <a:schemeClr val="bg1"/>
                </a:solidFill>
              </a:rPr>
              <a:t>to the Shooting Line and/or Bench. Once you are on the Firing Line, the Muzzle </a:t>
            </a:r>
          </a:p>
          <a:p>
            <a:r>
              <a:rPr lang="en-US" dirty="0">
                <a:solidFill>
                  <a:schemeClr val="bg1"/>
                </a:solidFill>
              </a:rPr>
              <a:t>Must remain pointed Down-Range at all times, breaking this Rule will result</a:t>
            </a:r>
          </a:p>
          <a:p>
            <a:r>
              <a:rPr lang="en-US" dirty="0">
                <a:solidFill>
                  <a:schemeClr val="bg1"/>
                </a:solidFill>
              </a:rPr>
              <a:t>in loss of ALL Shooting Range Access, per the BOD, Safety Committee and </a:t>
            </a:r>
          </a:p>
          <a:p>
            <a:r>
              <a:rPr lang="en-US" dirty="0">
                <a:solidFill>
                  <a:schemeClr val="bg1"/>
                </a:solidFill>
              </a:rPr>
              <a:t>discipline Chairmen.</a:t>
            </a:r>
          </a:p>
        </p:txBody>
      </p:sp>
      <p:sp>
        <p:nvSpPr>
          <p:cNvPr id="3" name="TextBox 2">
            <a:extLst>
              <a:ext uri="{FF2B5EF4-FFF2-40B4-BE49-F238E27FC236}">
                <a16:creationId xmlns:a16="http://schemas.microsoft.com/office/drawing/2014/main" id="{B67987FF-76B6-15D2-F213-D57E0A2BECD0}"/>
              </a:ext>
            </a:extLst>
          </p:cNvPr>
          <p:cNvSpPr txBox="1"/>
          <p:nvPr/>
        </p:nvSpPr>
        <p:spPr>
          <a:xfrm>
            <a:off x="1143000" y="5943600"/>
            <a:ext cx="1088888" cy="276999"/>
          </a:xfrm>
          <a:prstGeom prst="rect">
            <a:avLst/>
          </a:prstGeom>
          <a:noFill/>
        </p:spPr>
        <p:txBody>
          <a:bodyPr wrap="none" rtlCol="0">
            <a:spAutoFit/>
          </a:bodyPr>
          <a:lstStyle/>
          <a:p>
            <a:r>
              <a:rPr lang="en-US" sz="1200" dirty="0"/>
              <a:t>February 2023</a:t>
            </a:r>
          </a:p>
        </p:txBody>
      </p:sp>
      <p:sp>
        <p:nvSpPr>
          <p:cNvPr id="6" name="TextBox 5">
            <a:extLst>
              <a:ext uri="{FF2B5EF4-FFF2-40B4-BE49-F238E27FC236}">
                <a16:creationId xmlns:a16="http://schemas.microsoft.com/office/drawing/2014/main" id="{BC5683D0-574F-B657-901A-43DD2E3D2520}"/>
              </a:ext>
            </a:extLst>
          </p:cNvPr>
          <p:cNvSpPr txBox="1"/>
          <p:nvPr/>
        </p:nvSpPr>
        <p:spPr>
          <a:xfrm>
            <a:off x="457200" y="4355068"/>
            <a:ext cx="8012097" cy="369332"/>
          </a:xfrm>
          <a:prstGeom prst="rect">
            <a:avLst/>
          </a:prstGeom>
          <a:noFill/>
        </p:spPr>
        <p:txBody>
          <a:bodyPr wrap="square" rtlCol="0">
            <a:spAutoFit/>
          </a:bodyPr>
          <a:lstStyle/>
          <a:p>
            <a:r>
              <a:rPr lang="en-US" dirty="0"/>
              <a:t>NOTE: A Copy of these slides, is available for your review, located in the Sign-in desk. </a:t>
            </a:r>
          </a:p>
        </p:txBody>
      </p:sp>
    </p:spTree>
    <p:extLst>
      <p:ext uri="{BB962C8B-B14F-4D97-AF65-F5344CB8AC3E}">
        <p14:creationId xmlns:p14="http://schemas.microsoft.com/office/powerpoint/2010/main" val="1671724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36806B-BFE7-BE6A-52DE-149FF9BE6F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3800" y="739918"/>
            <a:ext cx="3803318" cy="5051282"/>
          </a:xfrm>
          <a:prstGeom prst="rect">
            <a:avLst/>
          </a:prstGeom>
        </p:spPr>
      </p:pic>
      <p:sp>
        <p:nvSpPr>
          <p:cNvPr id="4" name="Title 3"/>
          <p:cNvSpPr>
            <a:spLocks noGrp="1"/>
          </p:cNvSpPr>
          <p:nvPr>
            <p:ph type="title"/>
          </p:nvPr>
        </p:nvSpPr>
        <p:spPr>
          <a:xfrm>
            <a:off x="609600" y="152400"/>
            <a:ext cx="7772400" cy="1362075"/>
          </a:xfrm>
        </p:spPr>
        <p:txBody>
          <a:bodyPr numCol="1"/>
          <a:lstStyle/>
          <a:p>
            <a:r>
              <a:rPr lang="en-US" dirty="0"/>
              <a:t>Pistol range Entrance</a:t>
            </a:r>
          </a:p>
        </p:txBody>
      </p:sp>
      <p:sp>
        <p:nvSpPr>
          <p:cNvPr id="5" name="Text Placeholder 4"/>
          <p:cNvSpPr>
            <a:spLocks noGrp="1"/>
          </p:cNvSpPr>
          <p:nvPr>
            <p:ph type="body" idx="1"/>
          </p:nvPr>
        </p:nvSpPr>
        <p:spPr>
          <a:xfrm>
            <a:off x="304800" y="2341154"/>
            <a:ext cx="3048000" cy="444500"/>
          </a:xfrm>
        </p:spPr>
        <p:txBody>
          <a:bodyPr numCol="1"/>
          <a:lstStyle/>
          <a:p>
            <a:r>
              <a:rPr lang="en-US" dirty="0"/>
              <a:t>Pistol Range Badge Reader</a:t>
            </a:r>
          </a:p>
        </p:txBody>
      </p:sp>
      <p:sp>
        <p:nvSpPr>
          <p:cNvPr id="8" name="TextBox 7">
            <a:extLst>
              <a:ext uri="{FF2B5EF4-FFF2-40B4-BE49-F238E27FC236}">
                <a16:creationId xmlns:a16="http://schemas.microsoft.com/office/drawing/2014/main" id="{D2B247EF-028E-A161-4A95-22C3DEF8A989}"/>
              </a:ext>
            </a:extLst>
          </p:cNvPr>
          <p:cNvSpPr txBox="1"/>
          <p:nvPr/>
        </p:nvSpPr>
        <p:spPr>
          <a:xfrm>
            <a:off x="1295400" y="5845992"/>
            <a:ext cx="7669279" cy="369332"/>
          </a:xfrm>
          <a:prstGeom prst="rect">
            <a:avLst/>
          </a:prstGeom>
          <a:solidFill>
            <a:srgbClr val="FF0000"/>
          </a:solidFill>
        </p:spPr>
        <p:txBody>
          <a:bodyPr wrap="none" rtlCol="0">
            <a:spAutoFit/>
          </a:bodyPr>
          <a:lstStyle/>
          <a:p>
            <a:r>
              <a:rPr lang="en-US" dirty="0">
                <a:solidFill>
                  <a:schemeClr val="bg1"/>
                </a:solidFill>
              </a:rPr>
              <a:t>You Must Have Completed the Clubs Mandatory Safety Briefing to Have Access! </a:t>
            </a:r>
          </a:p>
        </p:txBody>
      </p:sp>
      <p:cxnSp>
        <p:nvCxnSpPr>
          <p:cNvPr id="10" name="Straight Arrow Connector 9">
            <a:extLst>
              <a:ext uri="{FF2B5EF4-FFF2-40B4-BE49-F238E27FC236}">
                <a16:creationId xmlns:a16="http://schemas.microsoft.com/office/drawing/2014/main" id="{B4DBD7D3-50FA-71AA-ACAB-17C2D3715B91}"/>
              </a:ext>
            </a:extLst>
          </p:cNvPr>
          <p:cNvCxnSpPr>
            <a:cxnSpLocks/>
          </p:cNvCxnSpPr>
          <p:nvPr/>
        </p:nvCxnSpPr>
        <p:spPr>
          <a:xfrm>
            <a:off x="3276600" y="2590800"/>
            <a:ext cx="3200400" cy="53340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6D7C7E9-58F5-BE5A-E53E-1FCC1813CE9A}"/>
              </a:ext>
            </a:extLst>
          </p:cNvPr>
          <p:cNvPicPr>
            <a:picLocks noChangeAspect="1"/>
          </p:cNvPicPr>
          <p:nvPr/>
        </p:nvPicPr>
        <p:blipFill rotWithShape="1">
          <a:blip r:embed="rId3">
            <a:extLst>
              <a:ext uri="{28A0092B-C50C-407E-A947-70E740481C1C}">
                <a14:useLocalDpi xmlns:a14="http://schemas.microsoft.com/office/drawing/2010/main" val="0"/>
              </a:ext>
            </a:extLst>
          </a:blip>
          <a:srcRect l="52951" t="33333" r="33768" b="54583"/>
          <a:stretch/>
        </p:blipFill>
        <p:spPr>
          <a:xfrm>
            <a:off x="1064246" y="3045610"/>
            <a:ext cx="1830778" cy="2212190"/>
          </a:xfrm>
          <a:prstGeom prst="rect">
            <a:avLst/>
          </a:prstGeom>
        </p:spPr>
      </p:pic>
    </p:spTree>
    <p:extLst>
      <p:ext uri="{BB962C8B-B14F-4D97-AF65-F5344CB8AC3E}">
        <p14:creationId xmlns:p14="http://schemas.microsoft.com/office/powerpoint/2010/main" val="4131841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788D6D-D387-B77D-F3AF-8FFC7F47D4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5988" y="1143001"/>
            <a:ext cx="3503612" cy="4653234"/>
          </a:xfrm>
          <a:prstGeom prst="rect">
            <a:avLst/>
          </a:prstGeom>
        </p:spPr>
      </p:pic>
      <p:sp>
        <p:nvSpPr>
          <p:cNvPr id="9" name="Title 8"/>
          <p:cNvSpPr>
            <a:spLocks noGrp="1"/>
          </p:cNvSpPr>
          <p:nvPr>
            <p:ph type="title"/>
          </p:nvPr>
        </p:nvSpPr>
        <p:spPr>
          <a:xfrm>
            <a:off x="457200" y="274638"/>
            <a:ext cx="8229600" cy="639762"/>
          </a:xfrm>
        </p:spPr>
        <p:txBody>
          <a:bodyPr numCol="1"/>
          <a:lstStyle/>
          <a:p>
            <a:r>
              <a:rPr lang="en-US" dirty="0"/>
              <a:t>Pistol Range</a:t>
            </a:r>
          </a:p>
        </p:txBody>
      </p:sp>
      <p:sp>
        <p:nvSpPr>
          <p:cNvPr id="11" name="Content Placeholder 10"/>
          <p:cNvSpPr>
            <a:spLocks noGrp="1"/>
          </p:cNvSpPr>
          <p:nvPr>
            <p:ph sz="half" idx="2"/>
          </p:nvPr>
        </p:nvSpPr>
        <p:spPr>
          <a:xfrm>
            <a:off x="1143000" y="5336962"/>
            <a:ext cx="3782627" cy="902220"/>
          </a:xfrm>
        </p:spPr>
        <p:txBody>
          <a:bodyPr numCol="1">
            <a:normAutofit/>
          </a:bodyPr>
          <a:lstStyle/>
          <a:p>
            <a:r>
              <a:rPr lang="en-US" dirty="0">
                <a:effectLst>
                  <a:outerShdw blurRad="38100" dist="38100" dir="2700000" algn="tl">
                    <a:srgbClr val="000000">
                      <a:alpha val="43137"/>
                    </a:srgbClr>
                  </a:outerShdw>
                </a:effectLst>
              </a:rPr>
              <a:t>When leaving remember to always Badge out!</a:t>
            </a:r>
            <a:endParaRPr lang="en-US" dirty="0"/>
          </a:p>
        </p:txBody>
      </p:sp>
      <p:sp>
        <p:nvSpPr>
          <p:cNvPr id="6" name="TextBox 5">
            <a:extLst>
              <a:ext uri="{FF2B5EF4-FFF2-40B4-BE49-F238E27FC236}">
                <a16:creationId xmlns:a16="http://schemas.microsoft.com/office/drawing/2014/main" id="{8548CFDE-DD87-9237-D5FD-0F68E4B4414E}"/>
              </a:ext>
            </a:extLst>
          </p:cNvPr>
          <p:cNvSpPr txBox="1"/>
          <p:nvPr/>
        </p:nvSpPr>
        <p:spPr>
          <a:xfrm>
            <a:off x="4267200" y="376536"/>
            <a:ext cx="2622706" cy="646331"/>
          </a:xfrm>
          <a:prstGeom prst="rect">
            <a:avLst/>
          </a:prstGeom>
          <a:noFill/>
        </p:spPr>
        <p:txBody>
          <a:bodyPr wrap="none" rtlCol="0">
            <a:spAutoFit/>
          </a:bodyPr>
          <a:lstStyle/>
          <a:p>
            <a:r>
              <a:rPr lang="en-US" dirty="0"/>
              <a:t>Note: Required Protection</a:t>
            </a:r>
          </a:p>
          <a:p>
            <a:r>
              <a:rPr lang="en-US" dirty="0"/>
              <a:t>When Entering The Range</a:t>
            </a:r>
          </a:p>
        </p:txBody>
      </p:sp>
      <p:cxnSp>
        <p:nvCxnSpPr>
          <p:cNvPr id="8" name="Straight Arrow Connector 7">
            <a:extLst>
              <a:ext uri="{FF2B5EF4-FFF2-40B4-BE49-F238E27FC236}">
                <a16:creationId xmlns:a16="http://schemas.microsoft.com/office/drawing/2014/main" id="{83DCF306-D9FD-3796-FCEC-932A935FF579}"/>
              </a:ext>
            </a:extLst>
          </p:cNvPr>
          <p:cNvCxnSpPr>
            <a:cxnSpLocks/>
            <a:stCxn id="6" idx="2"/>
          </p:cNvCxnSpPr>
          <p:nvPr/>
        </p:nvCxnSpPr>
        <p:spPr>
          <a:xfrm>
            <a:off x="5578553" y="1022867"/>
            <a:ext cx="0" cy="1546434"/>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9045072-240A-FC93-1BA6-C6CB51E3F082}"/>
              </a:ext>
            </a:extLst>
          </p:cNvPr>
          <p:cNvCxnSpPr>
            <a:cxnSpLocks/>
          </p:cNvCxnSpPr>
          <p:nvPr/>
        </p:nvCxnSpPr>
        <p:spPr>
          <a:xfrm flipV="1">
            <a:off x="4572000" y="3354838"/>
            <a:ext cx="1839951" cy="2561531"/>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2B6708EC-7298-C585-35F5-93BC20A24B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251467"/>
            <a:ext cx="4500443" cy="2157555"/>
          </a:xfrm>
          <a:prstGeom prst="rect">
            <a:avLst/>
          </a:prstGeom>
        </p:spPr>
      </p:pic>
      <p:sp>
        <p:nvSpPr>
          <p:cNvPr id="25" name="TextBox 24">
            <a:extLst>
              <a:ext uri="{FF2B5EF4-FFF2-40B4-BE49-F238E27FC236}">
                <a16:creationId xmlns:a16="http://schemas.microsoft.com/office/drawing/2014/main" id="{DA762819-EE46-2AE8-0CBA-ACE7E9526A0F}"/>
              </a:ext>
            </a:extLst>
          </p:cNvPr>
          <p:cNvSpPr txBox="1"/>
          <p:nvPr/>
        </p:nvSpPr>
        <p:spPr>
          <a:xfrm>
            <a:off x="457200" y="775603"/>
            <a:ext cx="2140586" cy="369332"/>
          </a:xfrm>
          <a:prstGeom prst="rect">
            <a:avLst/>
          </a:prstGeom>
          <a:noFill/>
        </p:spPr>
        <p:txBody>
          <a:bodyPr wrap="none" rtlCol="0">
            <a:spAutoFit/>
          </a:bodyPr>
          <a:lstStyle/>
          <a:p>
            <a:r>
              <a:rPr lang="en-US" dirty="0"/>
              <a:t>Inside Training Room</a:t>
            </a:r>
          </a:p>
        </p:txBody>
      </p:sp>
    </p:spTree>
    <p:extLst>
      <p:ext uri="{BB962C8B-B14F-4D97-AF65-F5344CB8AC3E}">
        <p14:creationId xmlns:p14="http://schemas.microsoft.com/office/powerpoint/2010/main" val="39676294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9796E8-5ABA-D292-B028-CA33FD1C0D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5600" y="1228039"/>
            <a:ext cx="5562600" cy="4188311"/>
          </a:xfrm>
          <a:prstGeom prst="rect">
            <a:avLst/>
          </a:prstGeom>
        </p:spPr>
      </p:pic>
      <p:sp>
        <p:nvSpPr>
          <p:cNvPr id="9" name="Title 8"/>
          <p:cNvSpPr>
            <a:spLocks noGrp="1"/>
          </p:cNvSpPr>
          <p:nvPr>
            <p:ph type="title"/>
          </p:nvPr>
        </p:nvSpPr>
        <p:spPr>
          <a:xfrm>
            <a:off x="609600" y="113590"/>
            <a:ext cx="2402889" cy="639762"/>
          </a:xfrm>
        </p:spPr>
        <p:txBody>
          <a:bodyPr numCol="1">
            <a:normAutofit fontScale="90000"/>
          </a:bodyPr>
          <a:lstStyle/>
          <a:p>
            <a:r>
              <a:rPr lang="en-US" dirty="0"/>
              <a:t>Pistol Range </a:t>
            </a:r>
            <a:r>
              <a:rPr lang="en-US" sz="1800" b="0" dirty="0">
                <a:solidFill>
                  <a:schemeClr val="tx1"/>
                </a:solidFill>
              </a:rPr>
              <a:t>Inside Shooting Room</a:t>
            </a:r>
          </a:p>
        </p:txBody>
      </p:sp>
      <p:sp>
        <p:nvSpPr>
          <p:cNvPr id="14" name="Content Placeholder 10"/>
          <p:cNvSpPr txBox="1">
            <a:spLocks/>
          </p:cNvSpPr>
          <p:nvPr/>
        </p:nvSpPr>
        <p:spPr>
          <a:xfrm>
            <a:off x="4423896" y="1390503"/>
            <a:ext cx="4267200" cy="885723"/>
          </a:xfrm>
          <a:prstGeom prst="rect">
            <a:avLst/>
          </a:prstGeom>
        </p:spPr>
        <p:txBody>
          <a:bodyPr vert="horz" lIns="91440" tIns="45720" rIns="91440" bIns="45720" numCol="1"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endParaRPr lang="en-US" dirty="0"/>
          </a:p>
        </p:txBody>
      </p:sp>
      <p:sp>
        <p:nvSpPr>
          <p:cNvPr id="15" name="Content Placeholder 10"/>
          <p:cNvSpPr txBox="1">
            <a:spLocks/>
          </p:cNvSpPr>
          <p:nvPr/>
        </p:nvSpPr>
        <p:spPr>
          <a:xfrm>
            <a:off x="892277" y="4342988"/>
            <a:ext cx="3451123" cy="865239"/>
          </a:xfrm>
          <a:prstGeom prst="rect">
            <a:avLst/>
          </a:prstGeom>
        </p:spPr>
        <p:txBody>
          <a:bodyPr vert="horz" lIns="91440" tIns="45720" rIns="91440" bIns="45720" numCol="1"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endParaRPr lang="en-US" dirty="0"/>
          </a:p>
        </p:txBody>
      </p:sp>
      <p:sp>
        <p:nvSpPr>
          <p:cNvPr id="16" name="TextBox 15"/>
          <p:cNvSpPr txBox="1"/>
          <p:nvPr/>
        </p:nvSpPr>
        <p:spPr>
          <a:xfrm>
            <a:off x="3727314" y="5023561"/>
            <a:ext cx="1914075" cy="369332"/>
          </a:xfrm>
          <a:prstGeom prst="rect">
            <a:avLst/>
          </a:prstGeom>
          <a:solidFill>
            <a:srgbClr val="FFFF00">
              <a:alpha val="50000"/>
            </a:srgbClr>
          </a:solidFill>
        </p:spPr>
        <p:txBody>
          <a:bodyPr wrap="square" numCol="1" rtlCol="0">
            <a:spAutoFit/>
          </a:bodyPr>
          <a:lstStyle/>
          <a:p>
            <a:r>
              <a:rPr lang="en-US" dirty="0"/>
              <a:t>Fire Extinguisher</a:t>
            </a:r>
          </a:p>
        </p:txBody>
      </p:sp>
      <p:cxnSp>
        <p:nvCxnSpPr>
          <p:cNvPr id="8" name="Straight Arrow Connector 7"/>
          <p:cNvCxnSpPr>
            <a:cxnSpLocks/>
            <a:stCxn id="16" idx="0"/>
          </p:cNvCxnSpPr>
          <p:nvPr/>
        </p:nvCxnSpPr>
        <p:spPr>
          <a:xfrm flipV="1">
            <a:off x="4684352" y="4114801"/>
            <a:ext cx="393374" cy="908760"/>
          </a:xfrm>
          <a:prstGeom prst="straightConnector1">
            <a:avLst/>
          </a:prstGeom>
          <a:ln w="50800">
            <a:solidFill>
              <a:schemeClr val="tx1">
                <a:alpha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114800" y="849868"/>
            <a:ext cx="1601788" cy="369332"/>
          </a:xfrm>
          <a:prstGeom prst="rect">
            <a:avLst/>
          </a:prstGeom>
          <a:solidFill>
            <a:srgbClr val="FFFF00">
              <a:alpha val="50000"/>
            </a:srgbClr>
          </a:solidFill>
        </p:spPr>
        <p:txBody>
          <a:bodyPr wrap="square" numCol="1" rtlCol="0">
            <a:spAutoFit/>
          </a:bodyPr>
          <a:lstStyle/>
          <a:p>
            <a:r>
              <a:rPr lang="en-US" dirty="0"/>
              <a:t>Light Switches </a:t>
            </a:r>
          </a:p>
        </p:txBody>
      </p:sp>
      <p:cxnSp>
        <p:nvCxnSpPr>
          <p:cNvPr id="23" name="Straight Arrow Connector 22"/>
          <p:cNvCxnSpPr>
            <a:cxnSpLocks/>
            <a:stCxn id="22" idx="2"/>
          </p:cNvCxnSpPr>
          <p:nvPr/>
        </p:nvCxnSpPr>
        <p:spPr>
          <a:xfrm>
            <a:off x="4915694" y="1219200"/>
            <a:ext cx="58986" cy="1600441"/>
          </a:xfrm>
          <a:prstGeom prst="straightConnector1">
            <a:avLst/>
          </a:prstGeom>
          <a:ln w="50800">
            <a:solidFill>
              <a:srgbClr val="FF0000">
                <a:alpha val="50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E20863E-EF07-6312-FAD9-18C90FF28EA2}"/>
              </a:ext>
            </a:extLst>
          </p:cNvPr>
          <p:cNvCxnSpPr>
            <a:cxnSpLocks/>
            <a:stCxn id="35" idx="2"/>
          </p:cNvCxnSpPr>
          <p:nvPr/>
        </p:nvCxnSpPr>
        <p:spPr>
          <a:xfrm flipH="1">
            <a:off x="5745957" y="1204767"/>
            <a:ext cx="1057966" cy="184323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Content Placeholder 10">
            <a:extLst>
              <a:ext uri="{FF2B5EF4-FFF2-40B4-BE49-F238E27FC236}">
                <a16:creationId xmlns:a16="http://schemas.microsoft.com/office/drawing/2014/main" id="{A63311C3-BE69-5CFC-D088-E2D8F284CC95}"/>
              </a:ext>
            </a:extLst>
          </p:cNvPr>
          <p:cNvSpPr>
            <a:spLocks noGrp="1"/>
          </p:cNvSpPr>
          <p:nvPr>
            <p:ph sz="half" idx="2"/>
          </p:nvPr>
        </p:nvSpPr>
        <p:spPr>
          <a:xfrm>
            <a:off x="190500" y="1240428"/>
            <a:ext cx="2705100" cy="4419600"/>
          </a:xfrm>
        </p:spPr>
        <p:txBody>
          <a:bodyPr numCol="1">
            <a:normAutofit/>
          </a:bodyPr>
          <a:lstStyle/>
          <a:p>
            <a:r>
              <a:rPr lang="en-US" dirty="0"/>
              <a:t>Always </a:t>
            </a:r>
            <a:r>
              <a:rPr lang="en-US" u="sng" dirty="0">
                <a:effectLst>
                  <a:outerShdw blurRad="38100" dist="38100" dir="2700000" algn="tl">
                    <a:srgbClr val="000000">
                      <a:alpha val="43137"/>
                    </a:srgbClr>
                  </a:outerShdw>
                </a:effectLst>
              </a:rPr>
              <a:t>Sign-In</a:t>
            </a:r>
            <a:r>
              <a:rPr lang="en-US" dirty="0"/>
              <a:t> using the Range Logbook and remember to follow the Club’s guest policy.</a:t>
            </a:r>
          </a:p>
          <a:p>
            <a:r>
              <a:rPr lang="en-US" u="sng" dirty="0">
                <a:effectLst>
                  <a:outerShdw blurRad="38100" dist="38100" dir="2700000" algn="tl">
                    <a:srgbClr val="000000">
                      <a:alpha val="43137"/>
                    </a:srgbClr>
                  </a:outerShdw>
                </a:effectLst>
              </a:rPr>
              <a:t>Sign-Out</a:t>
            </a:r>
            <a:r>
              <a:rPr lang="en-US" dirty="0">
                <a:effectLst>
                  <a:outerShdw blurRad="38100" dist="38100" dir="2700000" algn="tl">
                    <a:srgbClr val="000000">
                      <a:alpha val="43137"/>
                    </a:srgbClr>
                  </a:outerShdw>
                </a:effectLst>
              </a:rPr>
              <a:t> when leaving and remember to always Badge out!</a:t>
            </a:r>
            <a:endParaRPr lang="en-US" dirty="0"/>
          </a:p>
        </p:txBody>
      </p:sp>
      <p:sp>
        <p:nvSpPr>
          <p:cNvPr id="25" name="Text Placeholder 9">
            <a:extLst>
              <a:ext uri="{FF2B5EF4-FFF2-40B4-BE49-F238E27FC236}">
                <a16:creationId xmlns:a16="http://schemas.microsoft.com/office/drawing/2014/main" id="{5554E5F8-0B5D-58F7-6763-AF663C83B59F}"/>
              </a:ext>
            </a:extLst>
          </p:cNvPr>
          <p:cNvSpPr>
            <a:spLocks noGrp="1"/>
          </p:cNvSpPr>
          <p:nvPr>
            <p:ph type="body" idx="1"/>
          </p:nvPr>
        </p:nvSpPr>
        <p:spPr>
          <a:xfrm>
            <a:off x="280591" y="809623"/>
            <a:ext cx="4040188" cy="487362"/>
          </a:xfrm>
        </p:spPr>
        <p:txBody>
          <a:bodyPr numCol="1"/>
          <a:lstStyle/>
          <a:p>
            <a:r>
              <a:rPr lang="en-US" dirty="0"/>
              <a:t>When You Enter The Range…	</a:t>
            </a:r>
          </a:p>
        </p:txBody>
      </p:sp>
      <p:sp>
        <p:nvSpPr>
          <p:cNvPr id="28" name="TextBox 27">
            <a:extLst>
              <a:ext uri="{FF2B5EF4-FFF2-40B4-BE49-F238E27FC236}">
                <a16:creationId xmlns:a16="http://schemas.microsoft.com/office/drawing/2014/main" id="{7FF8E8D6-5022-41F2-4068-0AD1A8B413A4}"/>
              </a:ext>
            </a:extLst>
          </p:cNvPr>
          <p:cNvSpPr txBox="1"/>
          <p:nvPr/>
        </p:nvSpPr>
        <p:spPr>
          <a:xfrm>
            <a:off x="1600200" y="5802868"/>
            <a:ext cx="5943600" cy="369332"/>
          </a:xfrm>
          <a:prstGeom prst="rect">
            <a:avLst/>
          </a:prstGeom>
          <a:noFill/>
        </p:spPr>
        <p:txBody>
          <a:bodyPr wrap="square">
            <a:spAutoFit/>
          </a:bodyPr>
          <a:lstStyle/>
          <a:p>
            <a:r>
              <a:rPr lang="en-US" dirty="0"/>
              <a:t>NOTE: Always Log your “Number of Rounds &amp; Calibers Shot”</a:t>
            </a:r>
          </a:p>
        </p:txBody>
      </p:sp>
      <p:sp>
        <p:nvSpPr>
          <p:cNvPr id="35" name="TextBox 34">
            <a:extLst>
              <a:ext uri="{FF2B5EF4-FFF2-40B4-BE49-F238E27FC236}">
                <a16:creationId xmlns:a16="http://schemas.microsoft.com/office/drawing/2014/main" id="{5557A871-D7B4-FABE-F48A-20258F615E88}"/>
              </a:ext>
            </a:extLst>
          </p:cNvPr>
          <p:cNvSpPr txBox="1"/>
          <p:nvPr/>
        </p:nvSpPr>
        <p:spPr>
          <a:xfrm>
            <a:off x="5908573" y="835435"/>
            <a:ext cx="1790700" cy="369332"/>
          </a:xfrm>
          <a:prstGeom prst="rect">
            <a:avLst/>
          </a:prstGeom>
          <a:solidFill>
            <a:srgbClr val="FFFF00">
              <a:alpha val="50000"/>
            </a:srgbClr>
          </a:solidFill>
        </p:spPr>
        <p:txBody>
          <a:bodyPr wrap="square" numCol="1" rtlCol="0">
            <a:spAutoFit/>
          </a:bodyPr>
          <a:lstStyle/>
          <a:p>
            <a:r>
              <a:rPr lang="en-US" dirty="0"/>
              <a:t>Sign-in Logbook</a:t>
            </a:r>
          </a:p>
        </p:txBody>
      </p:sp>
      <p:sp>
        <p:nvSpPr>
          <p:cNvPr id="2" name="TextBox 1">
            <a:extLst>
              <a:ext uri="{FF2B5EF4-FFF2-40B4-BE49-F238E27FC236}">
                <a16:creationId xmlns:a16="http://schemas.microsoft.com/office/drawing/2014/main" id="{19E2ACBD-5DFE-47FC-BC60-A8461267133E}"/>
              </a:ext>
            </a:extLst>
          </p:cNvPr>
          <p:cNvSpPr txBox="1"/>
          <p:nvPr/>
        </p:nvSpPr>
        <p:spPr>
          <a:xfrm>
            <a:off x="3944691" y="200370"/>
            <a:ext cx="4746405" cy="646331"/>
          </a:xfrm>
          <a:prstGeom prst="rect">
            <a:avLst/>
          </a:prstGeom>
          <a:noFill/>
        </p:spPr>
        <p:txBody>
          <a:bodyPr wrap="square" rtlCol="0">
            <a:spAutoFit/>
          </a:bodyPr>
          <a:lstStyle/>
          <a:p>
            <a:r>
              <a:rPr lang="en-US" dirty="0"/>
              <a:t>NOTE: A Copy of these slides, is available for your review, located in the Sign-in desk. </a:t>
            </a:r>
          </a:p>
        </p:txBody>
      </p:sp>
    </p:spTree>
    <p:extLst>
      <p:ext uri="{BB962C8B-B14F-4D97-AF65-F5344CB8AC3E}">
        <p14:creationId xmlns:p14="http://schemas.microsoft.com/office/powerpoint/2010/main" val="6966897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0A8651-3761-A697-87DC-CD28C84FC7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1421663"/>
            <a:ext cx="2886967" cy="3834253"/>
          </a:xfrm>
          <a:prstGeom prst="rect">
            <a:avLst/>
          </a:prstGeom>
        </p:spPr>
      </p:pic>
      <p:pic>
        <p:nvPicPr>
          <p:cNvPr id="3" name="Picture 2">
            <a:extLst>
              <a:ext uri="{FF2B5EF4-FFF2-40B4-BE49-F238E27FC236}">
                <a16:creationId xmlns:a16="http://schemas.microsoft.com/office/drawing/2014/main" id="{AE08FCE8-B4B7-6D1F-0FF5-DE480668C0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8290" y="1414274"/>
            <a:ext cx="4990529" cy="3757575"/>
          </a:xfrm>
          <a:prstGeom prst="rect">
            <a:avLst/>
          </a:prstGeom>
        </p:spPr>
      </p:pic>
      <p:sp>
        <p:nvSpPr>
          <p:cNvPr id="9" name="Title 8"/>
          <p:cNvSpPr>
            <a:spLocks noGrp="1"/>
          </p:cNvSpPr>
          <p:nvPr>
            <p:ph type="title"/>
          </p:nvPr>
        </p:nvSpPr>
        <p:spPr>
          <a:xfrm>
            <a:off x="457200" y="274638"/>
            <a:ext cx="2438400" cy="639762"/>
          </a:xfrm>
        </p:spPr>
        <p:txBody>
          <a:bodyPr numCol="1">
            <a:normAutofit fontScale="90000"/>
          </a:bodyPr>
          <a:lstStyle/>
          <a:p>
            <a:r>
              <a:rPr lang="en-US" dirty="0"/>
              <a:t>Pistol Range </a:t>
            </a:r>
            <a:r>
              <a:rPr lang="en-US" sz="1800" b="0" dirty="0"/>
              <a:t>Inside Shooting Room</a:t>
            </a:r>
          </a:p>
        </p:txBody>
      </p:sp>
      <p:sp>
        <p:nvSpPr>
          <p:cNvPr id="14" name="Content Placeholder 10"/>
          <p:cNvSpPr txBox="1">
            <a:spLocks/>
          </p:cNvSpPr>
          <p:nvPr/>
        </p:nvSpPr>
        <p:spPr>
          <a:xfrm>
            <a:off x="4463845" y="1411953"/>
            <a:ext cx="4267200" cy="885723"/>
          </a:xfrm>
          <a:prstGeom prst="rect">
            <a:avLst/>
          </a:prstGeom>
        </p:spPr>
        <p:txBody>
          <a:bodyPr vert="horz" lIns="91440" tIns="45720" rIns="91440" bIns="45720" numCol="1"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endParaRPr lang="en-US" dirty="0"/>
          </a:p>
        </p:txBody>
      </p:sp>
      <p:sp>
        <p:nvSpPr>
          <p:cNvPr id="6" name="TextBox 5"/>
          <p:cNvSpPr txBox="1"/>
          <p:nvPr/>
        </p:nvSpPr>
        <p:spPr>
          <a:xfrm>
            <a:off x="5085586" y="545068"/>
            <a:ext cx="2021308" cy="369332"/>
          </a:xfrm>
          <a:prstGeom prst="rect">
            <a:avLst/>
          </a:prstGeom>
          <a:solidFill>
            <a:schemeClr val="accent1">
              <a:lumMod val="40000"/>
              <a:lumOff val="60000"/>
              <a:alpha val="50000"/>
            </a:schemeClr>
          </a:solidFill>
        </p:spPr>
        <p:txBody>
          <a:bodyPr wrap="square" numCol="1" rtlCol="0">
            <a:spAutoFit/>
          </a:bodyPr>
          <a:lstStyle/>
          <a:p>
            <a:r>
              <a:rPr lang="en-US" dirty="0"/>
              <a:t>Shooting Station ID </a:t>
            </a:r>
          </a:p>
        </p:txBody>
      </p:sp>
      <p:cxnSp>
        <p:nvCxnSpPr>
          <p:cNvPr id="17" name="Straight Arrow Connector 16">
            <a:extLst>
              <a:ext uri="{FF2B5EF4-FFF2-40B4-BE49-F238E27FC236}">
                <a16:creationId xmlns:a16="http://schemas.microsoft.com/office/drawing/2014/main" id="{20A2B9F8-2158-DCCA-BD97-26E9311B1C1C}"/>
              </a:ext>
            </a:extLst>
          </p:cNvPr>
          <p:cNvCxnSpPr>
            <a:cxnSpLocks/>
            <a:stCxn id="6" idx="2"/>
          </p:cNvCxnSpPr>
          <p:nvPr/>
        </p:nvCxnSpPr>
        <p:spPr>
          <a:xfrm>
            <a:off x="6096240" y="914400"/>
            <a:ext cx="38729" cy="1112962"/>
          </a:xfrm>
          <a:prstGeom prst="straightConnector1">
            <a:avLst/>
          </a:prstGeom>
          <a:ln w="50800">
            <a:solidFill>
              <a:schemeClr val="accent1">
                <a:lumMod val="60000"/>
                <a:lumOff val="40000"/>
                <a:alpha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D005D32-2299-B8B1-2BDC-65511BDD9C22}"/>
              </a:ext>
            </a:extLst>
          </p:cNvPr>
          <p:cNvCxnSpPr>
            <a:cxnSpLocks/>
            <a:stCxn id="6" idx="2"/>
          </p:cNvCxnSpPr>
          <p:nvPr/>
        </p:nvCxnSpPr>
        <p:spPr>
          <a:xfrm flipH="1">
            <a:off x="5355442" y="914400"/>
            <a:ext cx="740798" cy="1112962"/>
          </a:xfrm>
          <a:prstGeom prst="straightConnector1">
            <a:avLst/>
          </a:prstGeom>
          <a:ln w="50800">
            <a:solidFill>
              <a:schemeClr val="accent1">
                <a:lumMod val="60000"/>
                <a:lumOff val="40000"/>
                <a:alpha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0FE48A6-ADD9-91D5-C21B-06530B52A853}"/>
              </a:ext>
            </a:extLst>
          </p:cNvPr>
          <p:cNvSpPr txBox="1"/>
          <p:nvPr/>
        </p:nvSpPr>
        <p:spPr>
          <a:xfrm>
            <a:off x="5186061" y="5208227"/>
            <a:ext cx="2586862" cy="369332"/>
          </a:xfrm>
          <a:prstGeom prst="rect">
            <a:avLst/>
          </a:prstGeom>
          <a:solidFill>
            <a:srgbClr val="FFFF00"/>
          </a:solidFill>
        </p:spPr>
        <p:txBody>
          <a:bodyPr wrap="none" rtlCol="0">
            <a:spAutoFit/>
          </a:bodyPr>
          <a:lstStyle/>
          <a:p>
            <a:r>
              <a:rPr lang="en-US" dirty="0"/>
              <a:t>Door to Target Area Open</a:t>
            </a:r>
          </a:p>
        </p:txBody>
      </p:sp>
      <p:cxnSp>
        <p:nvCxnSpPr>
          <p:cNvPr id="24" name="Straight Arrow Connector 23">
            <a:extLst>
              <a:ext uri="{FF2B5EF4-FFF2-40B4-BE49-F238E27FC236}">
                <a16:creationId xmlns:a16="http://schemas.microsoft.com/office/drawing/2014/main" id="{5D28F11A-BF31-8F6B-4976-548F583400E2}"/>
              </a:ext>
            </a:extLst>
          </p:cNvPr>
          <p:cNvCxnSpPr>
            <a:cxnSpLocks/>
          </p:cNvCxnSpPr>
          <p:nvPr/>
        </p:nvCxnSpPr>
        <p:spPr>
          <a:xfrm flipV="1">
            <a:off x="6629400" y="4114800"/>
            <a:ext cx="2057400" cy="1147817"/>
          </a:xfrm>
          <a:prstGeom prst="straightConnector1">
            <a:avLst/>
          </a:prstGeom>
          <a:ln w="50800">
            <a:solidFill>
              <a:schemeClr val="tx1">
                <a:alpha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08FC5DCD-A4B0-9D36-FDF7-F15337328427}"/>
              </a:ext>
            </a:extLst>
          </p:cNvPr>
          <p:cNvSpPr txBox="1"/>
          <p:nvPr/>
        </p:nvSpPr>
        <p:spPr>
          <a:xfrm>
            <a:off x="2209800" y="4504042"/>
            <a:ext cx="1275106" cy="369332"/>
          </a:xfrm>
          <a:prstGeom prst="rect">
            <a:avLst/>
          </a:prstGeom>
          <a:solidFill>
            <a:srgbClr val="FFFF00">
              <a:alpha val="48000"/>
            </a:srgbClr>
          </a:solidFill>
          <a:ln>
            <a:solidFill>
              <a:srgbClr val="FFFF00"/>
            </a:solidFill>
          </a:ln>
        </p:spPr>
        <p:txBody>
          <a:bodyPr wrap="square" numCol="1" rtlCol="0">
            <a:spAutoFit/>
          </a:bodyPr>
          <a:lstStyle/>
          <a:p>
            <a:r>
              <a:rPr lang="en-US" dirty="0"/>
              <a:t>Safety Area</a:t>
            </a:r>
          </a:p>
        </p:txBody>
      </p:sp>
      <p:sp>
        <p:nvSpPr>
          <p:cNvPr id="12" name="TextBox 11">
            <a:extLst>
              <a:ext uri="{FF2B5EF4-FFF2-40B4-BE49-F238E27FC236}">
                <a16:creationId xmlns:a16="http://schemas.microsoft.com/office/drawing/2014/main" id="{DB52B28F-9932-8DAF-C866-C8C983AC00FF}"/>
              </a:ext>
            </a:extLst>
          </p:cNvPr>
          <p:cNvSpPr txBox="1"/>
          <p:nvPr/>
        </p:nvSpPr>
        <p:spPr>
          <a:xfrm>
            <a:off x="2037106" y="1801430"/>
            <a:ext cx="1447800" cy="369332"/>
          </a:xfrm>
          <a:prstGeom prst="rect">
            <a:avLst/>
          </a:prstGeom>
          <a:solidFill>
            <a:srgbClr val="00B050">
              <a:alpha val="50000"/>
            </a:srgbClr>
          </a:solidFill>
        </p:spPr>
        <p:txBody>
          <a:bodyPr wrap="square" numCol="1" rtlCol="0">
            <a:spAutoFit/>
          </a:bodyPr>
          <a:lstStyle/>
          <a:p>
            <a:r>
              <a:rPr lang="en-US" dirty="0"/>
              <a:t>Safety Board</a:t>
            </a:r>
          </a:p>
        </p:txBody>
      </p:sp>
      <p:sp>
        <p:nvSpPr>
          <p:cNvPr id="16" name="TextBox 15">
            <a:extLst>
              <a:ext uri="{FF2B5EF4-FFF2-40B4-BE49-F238E27FC236}">
                <a16:creationId xmlns:a16="http://schemas.microsoft.com/office/drawing/2014/main" id="{8FF12035-4D65-6510-097E-A6A63DE20B2E}"/>
              </a:ext>
            </a:extLst>
          </p:cNvPr>
          <p:cNvSpPr txBox="1"/>
          <p:nvPr/>
        </p:nvSpPr>
        <p:spPr>
          <a:xfrm>
            <a:off x="49616" y="4110633"/>
            <a:ext cx="1028700" cy="369332"/>
          </a:xfrm>
          <a:prstGeom prst="rect">
            <a:avLst/>
          </a:prstGeom>
          <a:solidFill>
            <a:srgbClr val="00B050">
              <a:alpha val="50000"/>
            </a:srgbClr>
          </a:solidFill>
        </p:spPr>
        <p:txBody>
          <a:bodyPr wrap="square" numCol="1" rtlCol="0">
            <a:spAutoFit/>
          </a:bodyPr>
          <a:lstStyle/>
          <a:p>
            <a:r>
              <a:rPr lang="en-US" dirty="0"/>
              <a:t>First Aid</a:t>
            </a:r>
          </a:p>
        </p:txBody>
      </p:sp>
      <p:cxnSp>
        <p:nvCxnSpPr>
          <p:cNvPr id="19" name="Straight Arrow Connector 18">
            <a:extLst>
              <a:ext uri="{FF2B5EF4-FFF2-40B4-BE49-F238E27FC236}">
                <a16:creationId xmlns:a16="http://schemas.microsoft.com/office/drawing/2014/main" id="{1F618952-9929-9943-CF5F-706A25121BC0}"/>
              </a:ext>
            </a:extLst>
          </p:cNvPr>
          <p:cNvCxnSpPr>
            <a:cxnSpLocks/>
            <a:stCxn id="16" idx="3"/>
          </p:cNvCxnSpPr>
          <p:nvPr/>
        </p:nvCxnSpPr>
        <p:spPr>
          <a:xfrm flipV="1">
            <a:off x="1078316" y="3651458"/>
            <a:ext cx="831145" cy="643841"/>
          </a:xfrm>
          <a:prstGeom prst="straightConnector1">
            <a:avLst/>
          </a:prstGeom>
          <a:ln w="508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CF45280-1770-1E25-E5AC-507A55D56BCB}"/>
              </a:ext>
            </a:extLst>
          </p:cNvPr>
          <p:cNvSpPr txBox="1"/>
          <p:nvPr/>
        </p:nvSpPr>
        <p:spPr>
          <a:xfrm rot="1606701">
            <a:off x="4586826" y="3463505"/>
            <a:ext cx="1275106" cy="369332"/>
          </a:xfrm>
          <a:prstGeom prst="rect">
            <a:avLst/>
          </a:prstGeom>
          <a:solidFill>
            <a:srgbClr val="FFFF00">
              <a:alpha val="62000"/>
            </a:srgbClr>
          </a:solidFill>
          <a:ln>
            <a:solidFill>
              <a:srgbClr val="FFFF00"/>
            </a:solidFill>
          </a:ln>
        </p:spPr>
        <p:txBody>
          <a:bodyPr wrap="square" numCol="1" rtlCol="0">
            <a:spAutoFit/>
          </a:bodyPr>
          <a:lstStyle/>
          <a:p>
            <a:r>
              <a:rPr lang="en-US" dirty="0"/>
              <a:t>Safety Area</a:t>
            </a:r>
          </a:p>
        </p:txBody>
      </p:sp>
    </p:spTree>
    <p:extLst>
      <p:ext uri="{BB962C8B-B14F-4D97-AF65-F5344CB8AC3E}">
        <p14:creationId xmlns:p14="http://schemas.microsoft.com/office/powerpoint/2010/main" val="18399863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381BE1-A5B9-930F-5C1B-8F87D6AC98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600" y="762000"/>
            <a:ext cx="7112000" cy="5334000"/>
          </a:xfrm>
          <a:prstGeom prst="rect">
            <a:avLst/>
          </a:prstGeom>
        </p:spPr>
      </p:pic>
      <p:sp>
        <p:nvSpPr>
          <p:cNvPr id="9" name="Title 8"/>
          <p:cNvSpPr>
            <a:spLocks noGrp="1"/>
          </p:cNvSpPr>
          <p:nvPr>
            <p:ph type="title"/>
          </p:nvPr>
        </p:nvSpPr>
        <p:spPr>
          <a:xfrm>
            <a:off x="457200" y="274638"/>
            <a:ext cx="8229600" cy="639762"/>
          </a:xfrm>
        </p:spPr>
        <p:txBody>
          <a:bodyPr numCol="1"/>
          <a:lstStyle/>
          <a:p>
            <a:r>
              <a:rPr lang="en-US" dirty="0"/>
              <a:t>Pistol Range – Layout – Inside</a:t>
            </a:r>
          </a:p>
        </p:txBody>
      </p:sp>
      <p:sp>
        <p:nvSpPr>
          <p:cNvPr id="14" name="Content Placeholder 10"/>
          <p:cNvSpPr txBox="1">
            <a:spLocks/>
          </p:cNvSpPr>
          <p:nvPr/>
        </p:nvSpPr>
        <p:spPr>
          <a:xfrm>
            <a:off x="4463845" y="1411953"/>
            <a:ext cx="4267200" cy="885723"/>
          </a:xfrm>
          <a:prstGeom prst="rect">
            <a:avLst/>
          </a:prstGeom>
        </p:spPr>
        <p:txBody>
          <a:bodyPr vert="horz" lIns="91440" tIns="45720" rIns="91440" bIns="45720" numCol="1"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endParaRPr lang="en-US" dirty="0"/>
          </a:p>
        </p:txBody>
      </p:sp>
      <p:sp>
        <p:nvSpPr>
          <p:cNvPr id="15" name="Content Placeholder 10"/>
          <p:cNvSpPr txBox="1">
            <a:spLocks/>
          </p:cNvSpPr>
          <p:nvPr/>
        </p:nvSpPr>
        <p:spPr>
          <a:xfrm>
            <a:off x="892277" y="4342988"/>
            <a:ext cx="3451123" cy="865239"/>
          </a:xfrm>
          <a:prstGeom prst="rect">
            <a:avLst/>
          </a:prstGeom>
        </p:spPr>
        <p:txBody>
          <a:bodyPr vert="horz" lIns="91440" tIns="45720" rIns="91440" bIns="45720" numCol="1"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endParaRPr lang="en-US" dirty="0"/>
          </a:p>
        </p:txBody>
      </p:sp>
      <p:sp>
        <p:nvSpPr>
          <p:cNvPr id="6" name="TextBox 5"/>
          <p:cNvSpPr txBox="1"/>
          <p:nvPr/>
        </p:nvSpPr>
        <p:spPr>
          <a:xfrm>
            <a:off x="5867400" y="1195021"/>
            <a:ext cx="2021308" cy="369332"/>
          </a:xfrm>
          <a:prstGeom prst="rect">
            <a:avLst/>
          </a:prstGeom>
          <a:solidFill>
            <a:srgbClr val="FFFF00">
              <a:alpha val="50000"/>
            </a:srgbClr>
          </a:solidFill>
        </p:spPr>
        <p:txBody>
          <a:bodyPr wrap="square" numCol="1" rtlCol="0">
            <a:spAutoFit/>
          </a:bodyPr>
          <a:lstStyle/>
          <a:p>
            <a:r>
              <a:rPr lang="en-US" dirty="0"/>
              <a:t>Shooting Station ID </a:t>
            </a:r>
          </a:p>
        </p:txBody>
      </p:sp>
      <p:sp>
        <p:nvSpPr>
          <p:cNvPr id="18" name="TextBox 17"/>
          <p:cNvSpPr txBox="1"/>
          <p:nvPr/>
        </p:nvSpPr>
        <p:spPr>
          <a:xfrm>
            <a:off x="1066800" y="1531648"/>
            <a:ext cx="2426932" cy="646331"/>
          </a:xfrm>
          <a:prstGeom prst="rect">
            <a:avLst/>
          </a:prstGeom>
          <a:solidFill>
            <a:srgbClr val="FFFF00">
              <a:alpha val="50000"/>
            </a:srgbClr>
          </a:solidFill>
        </p:spPr>
        <p:txBody>
          <a:bodyPr wrap="square" numCol="1" rtlCol="0">
            <a:spAutoFit/>
          </a:bodyPr>
          <a:lstStyle/>
          <a:p>
            <a:r>
              <a:rPr lang="en-US" dirty="0"/>
              <a:t>Dud Box – for defective cartridges Only</a:t>
            </a:r>
          </a:p>
        </p:txBody>
      </p:sp>
      <p:cxnSp>
        <p:nvCxnSpPr>
          <p:cNvPr id="22" name="Straight Arrow Connector 21"/>
          <p:cNvCxnSpPr>
            <a:cxnSpLocks/>
          </p:cNvCxnSpPr>
          <p:nvPr/>
        </p:nvCxnSpPr>
        <p:spPr>
          <a:xfrm>
            <a:off x="3429000" y="2120834"/>
            <a:ext cx="647071" cy="1460566"/>
          </a:xfrm>
          <a:prstGeom prst="straightConnector1">
            <a:avLst/>
          </a:prstGeom>
          <a:ln w="50800">
            <a:solidFill>
              <a:srgbClr val="FFFF00">
                <a:alpha val="50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0A2B9F8-2158-DCCA-BD97-26E9311B1C1C}"/>
              </a:ext>
            </a:extLst>
          </p:cNvPr>
          <p:cNvCxnSpPr>
            <a:cxnSpLocks/>
            <a:stCxn id="6" idx="2"/>
          </p:cNvCxnSpPr>
          <p:nvPr/>
        </p:nvCxnSpPr>
        <p:spPr>
          <a:xfrm>
            <a:off x="6878054" y="1564353"/>
            <a:ext cx="711305" cy="1093977"/>
          </a:xfrm>
          <a:prstGeom prst="straightConnector1">
            <a:avLst/>
          </a:prstGeom>
          <a:ln w="50800">
            <a:solidFill>
              <a:srgbClr val="FFFF00">
                <a:alpha val="50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D005D32-2299-B8B1-2BDC-65511BDD9C22}"/>
              </a:ext>
            </a:extLst>
          </p:cNvPr>
          <p:cNvCxnSpPr>
            <a:cxnSpLocks/>
            <a:stCxn id="6" idx="2"/>
          </p:cNvCxnSpPr>
          <p:nvPr/>
        </p:nvCxnSpPr>
        <p:spPr>
          <a:xfrm flipH="1">
            <a:off x="6137256" y="1564353"/>
            <a:ext cx="740798" cy="1112962"/>
          </a:xfrm>
          <a:prstGeom prst="straightConnector1">
            <a:avLst/>
          </a:prstGeom>
          <a:ln w="50800">
            <a:solidFill>
              <a:srgbClr val="FFFF00">
                <a:alpha val="50000"/>
              </a:srgbClr>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0FE48A6-ADD9-91D5-C21B-06530B52A853}"/>
              </a:ext>
            </a:extLst>
          </p:cNvPr>
          <p:cNvSpPr txBox="1"/>
          <p:nvPr/>
        </p:nvSpPr>
        <p:spPr>
          <a:xfrm>
            <a:off x="76200" y="4406275"/>
            <a:ext cx="4373377" cy="369332"/>
          </a:xfrm>
          <a:prstGeom prst="rect">
            <a:avLst/>
          </a:prstGeom>
          <a:solidFill>
            <a:srgbClr val="FFFF00"/>
          </a:solidFill>
        </p:spPr>
        <p:txBody>
          <a:bodyPr wrap="none" rtlCol="0">
            <a:spAutoFit/>
          </a:bodyPr>
          <a:lstStyle/>
          <a:p>
            <a:r>
              <a:rPr lang="en-US" dirty="0"/>
              <a:t>Door to Target Area Open / Safety Lights On</a:t>
            </a:r>
          </a:p>
        </p:txBody>
      </p:sp>
      <p:cxnSp>
        <p:nvCxnSpPr>
          <p:cNvPr id="24" name="Straight Arrow Connector 23">
            <a:extLst>
              <a:ext uri="{FF2B5EF4-FFF2-40B4-BE49-F238E27FC236}">
                <a16:creationId xmlns:a16="http://schemas.microsoft.com/office/drawing/2014/main" id="{5D28F11A-BF31-8F6B-4976-548F583400E2}"/>
              </a:ext>
            </a:extLst>
          </p:cNvPr>
          <p:cNvCxnSpPr>
            <a:cxnSpLocks/>
          </p:cNvCxnSpPr>
          <p:nvPr/>
        </p:nvCxnSpPr>
        <p:spPr>
          <a:xfrm flipV="1">
            <a:off x="3838260" y="3581400"/>
            <a:ext cx="933369" cy="954959"/>
          </a:xfrm>
          <a:prstGeom prst="straightConnector1">
            <a:avLst/>
          </a:prstGeom>
          <a:ln w="50800">
            <a:solidFill>
              <a:srgbClr val="FFFF00">
                <a:alpha val="50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598F60A-B902-1406-F9C8-7E476B1928B0}"/>
              </a:ext>
            </a:extLst>
          </p:cNvPr>
          <p:cNvCxnSpPr>
            <a:cxnSpLocks/>
          </p:cNvCxnSpPr>
          <p:nvPr/>
        </p:nvCxnSpPr>
        <p:spPr>
          <a:xfrm flipV="1">
            <a:off x="3912901" y="2451725"/>
            <a:ext cx="2868899" cy="2072097"/>
          </a:xfrm>
          <a:prstGeom prst="straightConnector1">
            <a:avLst/>
          </a:prstGeom>
          <a:ln w="50800">
            <a:solidFill>
              <a:srgbClr val="FFFF00">
                <a:alpha val="50000"/>
              </a:srgbClr>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D6D14F3-598C-4D11-E6EA-AA90940886F7}"/>
              </a:ext>
            </a:extLst>
          </p:cNvPr>
          <p:cNvSpPr txBox="1"/>
          <p:nvPr/>
        </p:nvSpPr>
        <p:spPr>
          <a:xfrm>
            <a:off x="2068778" y="5694391"/>
            <a:ext cx="1818230" cy="369332"/>
          </a:xfrm>
          <a:prstGeom prst="rect">
            <a:avLst/>
          </a:prstGeom>
          <a:solidFill>
            <a:srgbClr val="FFFF00">
              <a:alpha val="48000"/>
            </a:srgbClr>
          </a:solidFill>
        </p:spPr>
        <p:txBody>
          <a:bodyPr wrap="square" numCol="1" rtlCol="0">
            <a:spAutoFit/>
          </a:bodyPr>
          <a:lstStyle/>
          <a:p>
            <a:r>
              <a:rPr lang="en-US" dirty="0"/>
              <a:t>RED Safety Line</a:t>
            </a:r>
          </a:p>
        </p:txBody>
      </p:sp>
      <p:cxnSp>
        <p:nvCxnSpPr>
          <p:cNvPr id="30" name="Straight Arrow Connector 29">
            <a:extLst>
              <a:ext uri="{FF2B5EF4-FFF2-40B4-BE49-F238E27FC236}">
                <a16:creationId xmlns:a16="http://schemas.microsoft.com/office/drawing/2014/main" id="{9B08DFC5-B77F-E82D-3BE3-5AB38832053D}"/>
              </a:ext>
            </a:extLst>
          </p:cNvPr>
          <p:cNvCxnSpPr>
            <a:cxnSpLocks/>
          </p:cNvCxnSpPr>
          <p:nvPr/>
        </p:nvCxnSpPr>
        <p:spPr>
          <a:xfrm flipV="1">
            <a:off x="3804969" y="5784276"/>
            <a:ext cx="966660" cy="132313"/>
          </a:xfrm>
          <a:prstGeom prst="straightConnector1">
            <a:avLst/>
          </a:prstGeom>
          <a:ln w="50800">
            <a:solidFill>
              <a:srgbClr val="FFFF00">
                <a:alpha val="50000"/>
              </a:srgbClr>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08FC5DCD-A4B0-9D36-FDF7-F15337328427}"/>
              </a:ext>
            </a:extLst>
          </p:cNvPr>
          <p:cNvSpPr txBox="1"/>
          <p:nvPr/>
        </p:nvSpPr>
        <p:spPr>
          <a:xfrm>
            <a:off x="2068778" y="5719943"/>
            <a:ext cx="1818230" cy="369332"/>
          </a:xfrm>
          <a:prstGeom prst="rect">
            <a:avLst/>
          </a:prstGeom>
          <a:solidFill>
            <a:srgbClr val="FFFF00">
              <a:alpha val="48000"/>
            </a:srgbClr>
          </a:solidFill>
        </p:spPr>
        <p:txBody>
          <a:bodyPr wrap="square" numCol="1" rtlCol="0">
            <a:spAutoFit/>
          </a:bodyPr>
          <a:lstStyle/>
          <a:p>
            <a:r>
              <a:rPr lang="en-US" dirty="0"/>
              <a:t>RED Safety Line</a:t>
            </a:r>
          </a:p>
        </p:txBody>
      </p:sp>
      <p:cxnSp>
        <p:nvCxnSpPr>
          <p:cNvPr id="34" name="Straight Arrow Connector 33">
            <a:extLst>
              <a:ext uri="{FF2B5EF4-FFF2-40B4-BE49-F238E27FC236}">
                <a16:creationId xmlns:a16="http://schemas.microsoft.com/office/drawing/2014/main" id="{396A715E-40E2-3877-B5D7-658961CD77E6}"/>
              </a:ext>
            </a:extLst>
          </p:cNvPr>
          <p:cNvCxnSpPr>
            <a:cxnSpLocks/>
          </p:cNvCxnSpPr>
          <p:nvPr/>
        </p:nvCxnSpPr>
        <p:spPr>
          <a:xfrm flipV="1">
            <a:off x="3804969" y="5809828"/>
            <a:ext cx="966660" cy="132313"/>
          </a:xfrm>
          <a:prstGeom prst="straightConnector1">
            <a:avLst/>
          </a:prstGeom>
          <a:ln w="50800">
            <a:solidFill>
              <a:srgbClr val="FFFF00">
                <a:alpha val="50000"/>
              </a:srgb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9305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D0058E5-3D42-D823-92A4-731FA0CCFD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457200"/>
            <a:ext cx="7572004" cy="5679003"/>
          </a:xfrm>
          <a:prstGeom prst="rect">
            <a:avLst/>
          </a:prstGeom>
        </p:spPr>
      </p:pic>
      <p:sp>
        <p:nvSpPr>
          <p:cNvPr id="9" name="Title 8"/>
          <p:cNvSpPr>
            <a:spLocks noGrp="1"/>
          </p:cNvSpPr>
          <p:nvPr>
            <p:ph type="title"/>
          </p:nvPr>
        </p:nvSpPr>
        <p:spPr>
          <a:xfrm>
            <a:off x="457200" y="274638"/>
            <a:ext cx="8229600" cy="639762"/>
          </a:xfrm>
        </p:spPr>
        <p:txBody>
          <a:bodyPr numCol="1"/>
          <a:lstStyle/>
          <a:p>
            <a:r>
              <a:rPr lang="en-US" dirty="0"/>
              <a:t>Pistol Range – Layout – Inside</a:t>
            </a:r>
          </a:p>
        </p:txBody>
      </p:sp>
      <p:sp>
        <p:nvSpPr>
          <p:cNvPr id="14" name="Content Placeholder 10"/>
          <p:cNvSpPr txBox="1">
            <a:spLocks/>
          </p:cNvSpPr>
          <p:nvPr/>
        </p:nvSpPr>
        <p:spPr>
          <a:xfrm>
            <a:off x="4463845" y="1411953"/>
            <a:ext cx="4267200" cy="885723"/>
          </a:xfrm>
          <a:prstGeom prst="rect">
            <a:avLst/>
          </a:prstGeom>
        </p:spPr>
        <p:txBody>
          <a:bodyPr vert="horz" lIns="91440" tIns="45720" rIns="91440" bIns="45720" numCol="1"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endParaRPr lang="en-US" dirty="0"/>
          </a:p>
        </p:txBody>
      </p:sp>
      <p:sp>
        <p:nvSpPr>
          <p:cNvPr id="15" name="Content Placeholder 10"/>
          <p:cNvSpPr txBox="1">
            <a:spLocks/>
          </p:cNvSpPr>
          <p:nvPr/>
        </p:nvSpPr>
        <p:spPr>
          <a:xfrm>
            <a:off x="892277" y="4342988"/>
            <a:ext cx="3451123" cy="865239"/>
          </a:xfrm>
          <a:prstGeom prst="rect">
            <a:avLst/>
          </a:prstGeom>
        </p:spPr>
        <p:txBody>
          <a:bodyPr vert="horz" lIns="91440" tIns="45720" rIns="91440" bIns="45720" numCol="1"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endParaRPr lang="en-US" dirty="0"/>
          </a:p>
        </p:txBody>
      </p:sp>
      <p:sp>
        <p:nvSpPr>
          <p:cNvPr id="23" name="TextBox 22"/>
          <p:cNvSpPr txBox="1"/>
          <p:nvPr/>
        </p:nvSpPr>
        <p:spPr>
          <a:xfrm>
            <a:off x="98613" y="1097347"/>
            <a:ext cx="1889024" cy="1200329"/>
          </a:xfrm>
          <a:prstGeom prst="rect">
            <a:avLst/>
          </a:prstGeom>
          <a:solidFill>
            <a:srgbClr val="FFFF00">
              <a:alpha val="50000"/>
            </a:srgbClr>
          </a:solidFill>
        </p:spPr>
        <p:txBody>
          <a:bodyPr wrap="square" numCol="1" rtlCol="0">
            <a:spAutoFit/>
          </a:bodyPr>
          <a:lstStyle/>
          <a:p>
            <a:r>
              <a:rPr lang="en-US" dirty="0"/>
              <a:t>Red Safety Lights Switch (Activates when door is opened)</a:t>
            </a:r>
          </a:p>
        </p:txBody>
      </p:sp>
      <p:cxnSp>
        <p:nvCxnSpPr>
          <p:cNvPr id="24" name="Straight Arrow Connector 23"/>
          <p:cNvCxnSpPr>
            <a:cxnSpLocks/>
          </p:cNvCxnSpPr>
          <p:nvPr/>
        </p:nvCxnSpPr>
        <p:spPr>
          <a:xfrm>
            <a:off x="1987637" y="1697511"/>
            <a:ext cx="3651163" cy="1170339"/>
          </a:xfrm>
          <a:prstGeom prst="straightConnector1">
            <a:avLst/>
          </a:prstGeom>
          <a:ln w="50800">
            <a:solidFill>
              <a:srgbClr val="FFFF00">
                <a:alpha val="50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3E7DCA9-56B9-4E29-C436-58CD6EBA558B}"/>
              </a:ext>
            </a:extLst>
          </p:cNvPr>
          <p:cNvCxnSpPr>
            <a:cxnSpLocks/>
          </p:cNvCxnSpPr>
          <p:nvPr/>
        </p:nvCxnSpPr>
        <p:spPr>
          <a:xfrm>
            <a:off x="1925570" y="1697511"/>
            <a:ext cx="1503430" cy="893289"/>
          </a:xfrm>
          <a:prstGeom prst="straightConnector1">
            <a:avLst/>
          </a:prstGeom>
          <a:ln w="50800">
            <a:solidFill>
              <a:srgbClr val="FFFF00">
                <a:alpha val="50000"/>
              </a:srgbClr>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E96C3E0-A672-2EB2-45CF-B2AFC33FFFD4}"/>
              </a:ext>
            </a:extLst>
          </p:cNvPr>
          <p:cNvSpPr txBox="1"/>
          <p:nvPr/>
        </p:nvSpPr>
        <p:spPr>
          <a:xfrm>
            <a:off x="3582148" y="4975823"/>
            <a:ext cx="1818230" cy="369332"/>
          </a:xfrm>
          <a:prstGeom prst="rect">
            <a:avLst/>
          </a:prstGeom>
          <a:solidFill>
            <a:srgbClr val="FFFF00"/>
          </a:solidFill>
        </p:spPr>
        <p:txBody>
          <a:bodyPr wrap="square" numCol="1" rtlCol="0">
            <a:spAutoFit/>
          </a:bodyPr>
          <a:lstStyle/>
          <a:p>
            <a:r>
              <a:rPr lang="en-US" dirty="0"/>
              <a:t>RED Safety Line</a:t>
            </a:r>
          </a:p>
        </p:txBody>
      </p:sp>
      <p:cxnSp>
        <p:nvCxnSpPr>
          <p:cNvPr id="22" name="Straight Arrow Connector 21">
            <a:extLst>
              <a:ext uri="{FF2B5EF4-FFF2-40B4-BE49-F238E27FC236}">
                <a16:creationId xmlns:a16="http://schemas.microsoft.com/office/drawing/2014/main" id="{FA87C1EC-95CA-E560-5CB6-659462ECB139}"/>
              </a:ext>
            </a:extLst>
          </p:cNvPr>
          <p:cNvCxnSpPr>
            <a:cxnSpLocks/>
          </p:cNvCxnSpPr>
          <p:nvPr/>
        </p:nvCxnSpPr>
        <p:spPr>
          <a:xfrm>
            <a:off x="5410200" y="5269629"/>
            <a:ext cx="270550" cy="511365"/>
          </a:xfrm>
          <a:prstGeom prst="straightConnector1">
            <a:avLst/>
          </a:prstGeom>
          <a:ln w="508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2116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Agenda</a:t>
            </a:r>
          </a:p>
        </p:txBody>
      </p:sp>
      <p:sp>
        <p:nvSpPr>
          <p:cNvPr id="3" name="Content Placeholder 2"/>
          <p:cNvSpPr>
            <a:spLocks noGrp="1"/>
          </p:cNvSpPr>
          <p:nvPr>
            <p:ph idx="1"/>
          </p:nvPr>
        </p:nvSpPr>
        <p:spPr/>
        <p:txBody>
          <a:bodyPr numCol="1"/>
          <a:lstStyle/>
          <a:p>
            <a:r>
              <a:rPr lang="en-US" dirty="0"/>
              <a:t>Club-Wide Rules</a:t>
            </a:r>
          </a:p>
          <a:p>
            <a:r>
              <a:rPr lang="en-US" dirty="0"/>
              <a:t>Pistol Range Rules</a:t>
            </a:r>
          </a:p>
          <a:p>
            <a:r>
              <a:rPr lang="en-US" dirty="0"/>
              <a:t>Rifle Range Rules</a:t>
            </a:r>
          </a:p>
          <a:p>
            <a:r>
              <a:rPr lang="en-US" dirty="0"/>
              <a:t>Trap Range Rules</a:t>
            </a:r>
          </a:p>
        </p:txBody>
      </p:sp>
      <p:pic>
        <p:nvPicPr>
          <p:cNvPr id="2050" name="Picture 2" descr="Image result for firearms safety ru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505200" y="3276600"/>
            <a:ext cx="533400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3539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6A621F-875B-062C-13B9-D970D3FCB6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240185"/>
            <a:ext cx="2945607" cy="3912134"/>
          </a:xfrm>
          <a:prstGeom prst="rect">
            <a:avLst/>
          </a:prstGeom>
        </p:spPr>
      </p:pic>
      <p:pic>
        <p:nvPicPr>
          <p:cNvPr id="5" name="Picture 4">
            <a:extLst>
              <a:ext uri="{FF2B5EF4-FFF2-40B4-BE49-F238E27FC236}">
                <a16:creationId xmlns:a16="http://schemas.microsoft.com/office/drawing/2014/main" id="{5D335847-81AF-E45D-5B95-ED5144620A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1376" y="1240184"/>
            <a:ext cx="5195802" cy="3912134"/>
          </a:xfrm>
          <a:prstGeom prst="rect">
            <a:avLst/>
          </a:prstGeom>
        </p:spPr>
      </p:pic>
      <p:sp>
        <p:nvSpPr>
          <p:cNvPr id="9" name="Title 8"/>
          <p:cNvSpPr>
            <a:spLocks noGrp="1"/>
          </p:cNvSpPr>
          <p:nvPr>
            <p:ph type="title"/>
          </p:nvPr>
        </p:nvSpPr>
        <p:spPr>
          <a:xfrm>
            <a:off x="2434948" y="194657"/>
            <a:ext cx="5195802" cy="639762"/>
          </a:xfrm>
        </p:spPr>
        <p:txBody>
          <a:bodyPr numCol="1"/>
          <a:lstStyle/>
          <a:p>
            <a:r>
              <a:rPr lang="en-US" dirty="0"/>
              <a:t>Pistol Range – Storage Sheds</a:t>
            </a:r>
          </a:p>
        </p:txBody>
      </p:sp>
      <p:sp>
        <p:nvSpPr>
          <p:cNvPr id="14" name="Content Placeholder 10"/>
          <p:cNvSpPr txBox="1">
            <a:spLocks/>
          </p:cNvSpPr>
          <p:nvPr/>
        </p:nvSpPr>
        <p:spPr>
          <a:xfrm>
            <a:off x="4463845" y="1411953"/>
            <a:ext cx="4267200" cy="885723"/>
          </a:xfrm>
          <a:prstGeom prst="rect">
            <a:avLst/>
          </a:prstGeom>
        </p:spPr>
        <p:txBody>
          <a:bodyPr vert="horz" lIns="91440" tIns="45720" rIns="91440" bIns="45720" numCol="1"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endParaRPr lang="en-US" dirty="0"/>
          </a:p>
        </p:txBody>
      </p:sp>
      <p:sp>
        <p:nvSpPr>
          <p:cNvPr id="12" name="TextBox 11"/>
          <p:cNvSpPr txBox="1"/>
          <p:nvPr/>
        </p:nvSpPr>
        <p:spPr>
          <a:xfrm>
            <a:off x="626616" y="5185692"/>
            <a:ext cx="3304856" cy="369332"/>
          </a:xfrm>
          <a:prstGeom prst="rect">
            <a:avLst/>
          </a:prstGeom>
          <a:solidFill>
            <a:srgbClr val="FFFF00">
              <a:alpha val="50000"/>
            </a:srgbClr>
          </a:solidFill>
        </p:spPr>
        <p:txBody>
          <a:bodyPr wrap="square" numCol="1" rtlCol="0">
            <a:spAutoFit/>
          </a:bodyPr>
          <a:lstStyle/>
          <a:p>
            <a:r>
              <a:rPr lang="en-US" dirty="0"/>
              <a:t>Shed A – Pistol Management</a:t>
            </a:r>
          </a:p>
        </p:txBody>
      </p:sp>
      <p:sp>
        <p:nvSpPr>
          <p:cNvPr id="8" name="TextBox 7">
            <a:extLst>
              <a:ext uri="{FF2B5EF4-FFF2-40B4-BE49-F238E27FC236}">
                <a16:creationId xmlns:a16="http://schemas.microsoft.com/office/drawing/2014/main" id="{AE0D0974-94F3-6C74-2B26-B037C2C08088}"/>
              </a:ext>
            </a:extLst>
          </p:cNvPr>
          <p:cNvSpPr txBox="1"/>
          <p:nvPr/>
        </p:nvSpPr>
        <p:spPr>
          <a:xfrm>
            <a:off x="4876800" y="5185692"/>
            <a:ext cx="3460905" cy="369332"/>
          </a:xfrm>
          <a:prstGeom prst="rect">
            <a:avLst/>
          </a:prstGeom>
          <a:solidFill>
            <a:srgbClr val="FFFF00">
              <a:alpha val="50000"/>
            </a:srgbClr>
          </a:solidFill>
        </p:spPr>
        <p:txBody>
          <a:bodyPr wrap="square" numCol="1" rtlCol="0">
            <a:spAutoFit/>
          </a:bodyPr>
          <a:lstStyle/>
          <a:p>
            <a:r>
              <a:rPr lang="en-US" dirty="0"/>
              <a:t>Shed B – Pistol Membership Access</a:t>
            </a:r>
          </a:p>
        </p:txBody>
      </p:sp>
    </p:spTree>
    <p:extLst>
      <p:ext uri="{BB962C8B-B14F-4D97-AF65-F5344CB8AC3E}">
        <p14:creationId xmlns:p14="http://schemas.microsoft.com/office/powerpoint/2010/main" val="14562134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639762"/>
          </a:xfrm>
        </p:spPr>
        <p:txBody>
          <a:bodyPr numCol="1"/>
          <a:lstStyle/>
          <a:p>
            <a:r>
              <a:rPr lang="en-US" dirty="0"/>
              <a:t>Pistol Range – Layout - Inside</a:t>
            </a:r>
          </a:p>
        </p:txBody>
      </p:sp>
      <p:sp>
        <p:nvSpPr>
          <p:cNvPr id="10" name="Text Placeholder 9"/>
          <p:cNvSpPr>
            <a:spLocks noGrp="1"/>
          </p:cNvSpPr>
          <p:nvPr>
            <p:ph type="body" idx="1"/>
          </p:nvPr>
        </p:nvSpPr>
        <p:spPr>
          <a:xfrm>
            <a:off x="455612" y="838200"/>
            <a:ext cx="4040188" cy="639762"/>
          </a:xfrm>
        </p:spPr>
        <p:txBody>
          <a:bodyPr numCol="1"/>
          <a:lstStyle/>
          <a:p>
            <a:r>
              <a:rPr lang="en-US" dirty="0"/>
              <a:t>Woodstove	</a:t>
            </a:r>
          </a:p>
        </p:txBody>
      </p:sp>
      <p:sp>
        <p:nvSpPr>
          <p:cNvPr id="11" name="Content Placeholder 10"/>
          <p:cNvSpPr>
            <a:spLocks noGrp="1"/>
          </p:cNvSpPr>
          <p:nvPr>
            <p:ph sz="half" idx="2"/>
          </p:nvPr>
        </p:nvSpPr>
        <p:spPr>
          <a:xfrm>
            <a:off x="425245" y="1447800"/>
            <a:ext cx="4040188" cy="2743200"/>
          </a:xfrm>
        </p:spPr>
        <p:txBody>
          <a:bodyPr numCol="1">
            <a:normAutofit fontScale="92500" lnSpcReduction="20000"/>
          </a:bodyPr>
          <a:lstStyle/>
          <a:p>
            <a:r>
              <a:rPr lang="en-US" i="1" dirty="0">
                <a:solidFill>
                  <a:srgbClr val="FF0000"/>
                </a:solidFill>
                <a:effectLst>
                  <a:outerShdw blurRad="38100" dist="38100" dir="2700000" algn="tl">
                    <a:srgbClr val="000000">
                      <a:alpha val="43137"/>
                    </a:srgbClr>
                  </a:outerShdw>
                </a:effectLst>
              </a:rPr>
              <a:t>Do Not Throw Dud Rounds In Stove</a:t>
            </a:r>
          </a:p>
          <a:p>
            <a:r>
              <a:rPr lang="en-US" dirty="0"/>
              <a:t>Make sure woodstove doors are closed before you leave the range.</a:t>
            </a:r>
          </a:p>
          <a:p>
            <a:r>
              <a:rPr lang="en-US" dirty="0"/>
              <a:t>Leave all logs inside the stove and let it burn itself out. DO NOT take out the logs and put them on the floor!</a:t>
            </a:r>
          </a:p>
        </p:txBody>
      </p:sp>
      <p:sp>
        <p:nvSpPr>
          <p:cNvPr id="14" name="Content Placeholder 10"/>
          <p:cNvSpPr txBox="1">
            <a:spLocks/>
          </p:cNvSpPr>
          <p:nvPr/>
        </p:nvSpPr>
        <p:spPr>
          <a:xfrm>
            <a:off x="4463845" y="1411953"/>
            <a:ext cx="4267200" cy="885723"/>
          </a:xfrm>
          <a:prstGeom prst="rect">
            <a:avLst/>
          </a:prstGeom>
        </p:spPr>
        <p:txBody>
          <a:bodyPr vert="horz" lIns="91440" tIns="45720" rIns="91440" bIns="45720" numCol="1"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6605" y="875276"/>
            <a:ext cx="3867150" cy="5156200"/>
          </a:xfrm>
          <a:prstGeom prst="rect">
            <a:avLst/>
          </a:prstGeom>
        </p:spPr>
      </p:pic>
    </p:spTree>
    <p:extLst>
      <p:ext uri="{BB962C8B-B14F-4D97-AF65-F5344CB8AC3E}">
        <p14:creationId xmlns:p14="http://schemas.microsoft.com/office/powerpoint/2010/main" val="317488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324BAB2-005D-E9D0-E335-AD4DF0A47A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163" t="1404" r="17894" b="359"/>
          <a:stretch/>
        </p:blipFill>
        <p:spPr>
          <a:xfrm>
            <a:off x="2971800" y="914400"/>
            <a:ext cx="4267200" cy="5334000"/>
          </a:xfrm>
          <a:prstGeom prst="rect">
            <a:avLst/>
          </a:prstGeom>
        </p:spPr>
      </p:pic>
      <p:sp>
        <p:nvSpPr>
          <p:cNvPr id="9" name="Title 8"/>
          <p:cNvSpPr>
            <a:spLocks noGrp="1"/>
          </p:cNvSpPr>
          <p:nvPr>
            <p:ph type="title"/>
          </p:nvPr>
        </p:nvSpPr>
        <p:spPr>
          <a:xfrm>
            <a:off x="457200" y="274638"/>
            <a:ext cx="8229600" cy="639762"/>
          </a:xfrm>
        </p:spPr>
        <p:txBody>
          <a:bodyPr numCol="1"/>
          <a:lstStyle/>
          <a:p>
            <a:r>
              <a:rPr lang="en-US" dirty="0"/>
              <a:t>Pistol Range – Layout – Inside</a:t>
            </a:r>
          </a:p>
        </p:txBody>
      </p:sp>
      <p:sp>
        <p:nvSpPr>
          <p:cNvPr id="14" name="Content Placeholder 10"/>
          <p:cNvSpPr txBox="1">
            <a:spLocks/>
          </p:cNvSpPr>
          <p:nvPr/>
        </p:nvSpPr>
        <p:spPr>
          <a:xfrm>
            <a:off x="4463845" y="1411953"/>
            <a:ext cx="4267200" cy="885723"/>
          </a:xfrm>
          <a:prstGeom prst="rect">
            <a:avLst/>
          </a:prstGeom>
        </p:spPr>
        <p:txBody>
          <a:bodyPr vert="horz" lIns="91440" tIns="45720" rIns="91440" bIns="45720" numCol="1"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endParaRPr lang="en-US" dirty="0"/>
          </a:p>
        </p:txBody>
      </p:sp>
      <p:sp>
        <p:nvSpPr>
          <p:cNvPr id="15" name="Content Placeholder 10"/>
          <p:cNvSpPr txBox="1">
            <a:spLocks/>
          </p:cNvSpPr>
          <p:nvPr/>
        </p:nvSpPr>
        <p:spPr>
          <a:xfrm>
            <a:off x="892277" y="4342988"/>
            <a:ext cx="3451123" cy="865239"/>
          </a:xfrm>
          <a:prstGeom prst="rect">
            <a:avLst/>
          </a:prstGeom>
        </p:spPr>
        <p:txBody>
          <a:bodyPr vert="horz" lIns="91440" tIns="45720" rIns="91440" bIns="45720" numCol="1"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endParaRPr lang="en-US" dirty="0"/>
          </a:p>
        </p:txBody>
      </p:sp>
      <p:sp>
        <p:nvSpPr>
          <p:cNvPr id="23" name="TextBox 22"/>
          <p:cNvSpPr txBox="1"/>
          <p:nvPr/>
        </p:nvSpPr>
        <p:spPr>
          <a:xfrm>
            <a:off x="457200" y="1428364"/>
            <a:ext cx="2362200" cy="646331"/>
          </a:xfrm>
          <a:prstGeom prst="rect">
            <a:avLst/>
          </a:prstGeom>
          <a:solidFill>
            <a:srgbClr val="FFFF00">
              <a:alpha val="50000"/>
            </a:srgbClr>
          </a:solidFill>
        </p:spPr>
        <p:txBody>
          <a:bodyPr wrap="square" numCol="1" rtlCol="0">
            <a:spAutoFit/>
          </a:bodyPr>
          <a:lstStyle/>
          <a:p>
            <a:r>
              <a:rPr lang="en-US" dirty="0"/>
              <a:t>Emergency Exit Door to Parking Lot</a:t>
            </a:r>
          </a:p>
        </p:txBody>
      </p:sp>
    </p:spTree>
    <p:extLst>
      <p:ext uri="{BB962C8B-B14F-4D97-AF65-F5344CB8AC3E}">
        <p14:creationId xmlns:p14="http://schemas.microsoft.com/office/powerpoint/2010/main" val="18831217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2648C0-1154-8F4F-5E9B-2284DF68C7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810" t="10383" r="10371" b="20292"/>
          <a:stretch/>
        </p:blipFill>
        <p:spPr>
          <a:xfrm>
            <a:off x="5247635" y="1871160"/>
            <a:ext cx="3471120" cy="2548440"/>
          </a:xfrm>
          <a:prstGeom prst="rect">
            <a:avLst/>
          </a:prstGeom>
        </p:spPr>
      </p:pic>
      <p:pic>
        <p:nvPicPr>
          <p:cNvPr id="12" name="Picture 11">
            <a:extLst>
              <a:ext uri="{FF2B5EF4-FFF2-40B4-BE49-F238E27FC236}">
                <a16:creationId xmlns:a16="http://schemas.microsoft.com/office/drawing/2014/main" id="{C88D444D-DCCD-EE93-9BFC-4C68C28CB2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406" t="18753" r="22042" b="11540"/>
          <a:stretch/>
        </p:blipFill>
        <p:spPr>
          <a:xfrm>
            <a:off x="1513751" y="3389584"/>
            <a:ext cx="3210649" cy="2772045"/>
          </a:xfrm>
          <a:prstGeom prst="rect">
            <a:avLst/>
          </a:prstGeom>
        </p:spPr>
      </p:pic>
      <p:sp>
        <p:nvSpPr>
          <p:cNvPr id="9" name="Title 8"/>
          <p:cNvSpPr>
            <a:spLocks noGrp="1"/>
          </p:cNvSpPr>
          <p:nvPr>
            <p:ph type="title"/>
          </p:nvPr>
        </p:nvSpPr>
        <p:spPr>
          <a:xfrm>
            <a:off x="457200" y="274638"/>
            <a:ext cx="8229600" cy="639762"/>
          </a:xfrm>
        </p:spPr>
        <p:txBody>
          <a:bodyPr numCol="1"/>
          <a:lstStyle/>
          <a:p>
            <a:r>
              <a:rPr lang="en-US" dirty="0"/>
              <a:t>Pistol Range – Layout - Inside</a:t>
            </a:r>
          </a:p>
        </p:txBody>
      </p:sp>
      <p:sp>
        <p:nvSpPr>
          <p:cNvPr id="14" name="Content Placeholder 10"/>
          <p:cNvSpPr txBox="1">
            <a:spLocks/>
          </p:cNvSpPr>
          <p:nvPr/>
        </p:nvSpPr>
        <p:spPr>
          <a:xfrm>
            <a:off x="4463845" y="1411953"/>
            <a:ext cx="4267200" cy="885723"/>
          </a:xfrm>
          <a:prstGeom prst="rect">
            <a:avLst/>
          </a:prstGeom>
        </p:spPr>
        <p:txBody>
          <a:bodyPr vert="horz" lIns="91440" tIns="45720" rIns="91440" bIns="45720" numCol="1"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endParaRPr lang="en-US" dirty="0"/>
          </a:p>
        </p:txBody>
      </p:sp>
      <p:sp>
        <p:nvSpPr>
          <p:cNvPr id="15" name="Content Placeholder 10"/>
          <p:cNvSpPr txBox="1">
            <a:spLocks/>
          </p:cNvSpPr>
          <p:nvPr/>
        </p:nvSpPr>
        <p:spPr>
          <a:xfrm>
            <a:off x="892277" y="4342988"/>
            <a:ext cx="3451123" cy="865239"/>
          </a:xfrm>
          <a:prstGeom prst="rect">
            <a:avLst/>
          </a:prstGeom>
        </p:spPr>
        <p:txBody>
          <a:bodyPr vert="horz" lIns="91440" tIns="45720" rIns="91440" bIns="45720" numCol="1"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endParaRPr lang="en-US" dirty="0"/>
          </a:p>
        </p:txBody>
      </p:sp>
      <p:sp>
        <p:nvSpPr>
          <p:cNvPr id="11" name="Content Placeholder 10"/>
          <p:cNvSpPr>
            <a:spLocks noGrp="1"/>
          </p:cNvSpPr>
          <p:nvPr>
            <p:ph sz="half" idx="2"/>
          </p:nvPr>
        </p:nvSpPr>
        <p:spPr>
          <a:xfrm>
            <a:off x="412955" y="838199"/>
            <a:ext cx="8318090" cy="1203989"/>
          </a:xfrm>
        </p:spPr>
        <p:txBody>
          <a:bodyPr numCol="1">
            <a:normAutofit fontScale="47500" lnSpcReduction="20000"/>
          </a:bodyPr>
          <a:lstStyle/>
          <a:p>
            <a:r>
              <a:rPr lang="en-US" sz="3400" dirty="0"/>
              <a:t>Target Frames and Cardboard are not provided, please bring your own.</a:t>
            </a:r>
          </a:p>
          <a:p>
            <a:r>
              <a:rPr lang="en-US" sz="3400" dirty="0"/>
              <a:t>Target Frame Uprights can be used in the 50’ Target Frame Holder or in the Movable Stands</a:t>
            </a:r>
          </a:p>
          <a:p>
            <a:r>
              <a:rPr lang="en-US" sz="3400" dirty="0"/>
              <a:t>Make sure your targets and Frames are not located in front of the Steel Targets.</a:t>
            </a:r>
          </a:p>
          <a:p>
            <a:r>
              <a:rPr lang="en-US" sz="3400" dirty="0"/>
              <a:t>Pickup and place in Trash container all target materials you are not taking with you.</a:t>
            </a:r>
          </a:p>
          <a:p>
            <a:endParaRPr lang="en-US" u="sng" dirty="0"/>
          </a:p>
        </p:txBody>
      </p:sp>
      <p:cxnSp>
        <p:nvCxnSpPr>
          <p:cNvPr id="29" name="Straight Arrow Connector 28"/>
          <p:cNvCxnSpPr>
            <a:cxnSpLocks/>
          </p:cNvCxnSpPr>
          <p:nvPr/>
        </p:nvCxnSpPr>
        <p:spPr>
          <a:xfrm flipH="1" flipV="1">
            <a:off x="4272773" y="4072145"/>
            <a:ext cx="1975627" cy="878509"/>
          </a:xfrm>
          <a:prstGeom prst="straightConnector1">
            <a:avLst/>
          </a:prstGeom>
          <a:ln w="50800">
            <a:solidFill>
              <a:schemeClr val="tx1">
                <a:alpha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4" name="Content Placeholder 10"/>
          <p:cNvSpPr txBox="1">
            <a:spLocks/>
          </p:cNvSpPr>
          <p:nvPr/>
        </p:nvSpPr>
        <p:spPr>
          <a:xfrm>
            <a:off x="381000" y="1713131"/>
            <a:ext cx="2443319" cy="1792069"/>
          </a:xfrm>
          <a:prstGeom prst="rect">
            <a:avLst/>
          </a:prstGeom>
        </p:spPr>
        <p:txBody>
          <a:bodyPr vert="horz" lIns="91440" tIns="45720" rIns="91440" bIns="45720" numCol="1"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endParaRPr lang="en-US" dirty="0"/>
          </a:p>
        </p:txBody>
      </p:sp>
      <p:sp>
        <p:nvSpPr>
          <p:cNvPr id="16" name="TextBox 15"/>
          <p:cNvSpPr txBox="1"/>
          <p:nvPr/>
        </p:nvSpPr>
        <p:spPr>
          <a:xfrm>
            <a:off x="2971496" y="2261467"/>
            <a:ext cx="2133904" cy="646331"/>
          </a:xfrm>
          <a:prstGeom prst="rect">
            <a:avLst/>
          </a:prstGeom>
          <a:solidFill>
            <a:srgbClr val="FFFF00">
              <a:alpha val="50000"/>
            </a:srgbClr>
          </a:solidFill>
        </p:spPr>
        <p:txBody>
          <a:bodyPr wrap="square" numCol="1" rtlCol="0">
            <a:spAutoFit/>
          </a:bodyPr>
          <a:lstStyle/>
          <a:p>
            <a:r>
              <a:rPr lang="en-US" dirty="0"/>
              <a:t>Outdoor Range Light Switches .</a:t>
            </a:r>
          </a:p>
        </p:txBody>
      </p:sp>
      <p:cxnSp>
        <p:nvCxnSpPr>
          <p:cNvPr id="39" name="Straight Arrow Connector 38"/>
          <p:cNvCxnSpPr>
            <a:cxnSpLocks/>
            <a:stCxn id="16" idx="2"/>
          </p:cNvCxnSpPr>
          <p:nvPr/>
        </p:nvCxnSpPr>
        <p:spPr>
          <a:xfrm>
            <a:off x="4038448" y="2907798"/>
            <a:ext cx="1590416" cy="1016945"/>
          </a:xfrm>
          <a:prstGeom prst="straightConnector1">
            <a:avLst/>
          </a:prstGeom>
          <a:ln w="50800">
            <a:solidFill>
              <a:schemeClr val="tx1">
                <a:alpha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cxnSpLocks/>
            <a:stCxn id="16" idx="2"/>
          </p:cNvCxnSpPr>
          <p:nvPr/>
        </p:nvCxnSpPr>
        <p:spPr>
          <a:xfrm>
            <a:off x="4038448" y="2907798"/>
            <a:ext cx="1590187" cy="646099"/>
          </a:xfrm>
          <a:prstGeom prst="straightConnector1">
            <a:avLst/>
          </a:prstGeom>
          <a:ln w="50800">
            <a:solidFill>
              <a:schemeClr val="tx1">
                <a:alpha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DAEB53C-38F6-D778-7418-AAF0C9F02DEB}"/>
              </a:ext>
            </a:extLst>
          </p:cNvPr>
          <p:cNvSpPr txBox="1"/>
          <p:nvPr/>
        </p:nvSpPr>
        <p:spPr>
          <a:xfrm>
            <a:off x="6248400" y="4800600"/>
            <a:ext cx="1524000" cy="369332"/>
          </a:xfrm>
          <a:prstGeom prst="rect">
            <a:avLst/>
          </a:prstGeom>
          <a:solidFill>
            <a:srgbClr val="FFFF00"/>
          </a:solidFill>
        </p:spPr>
        <p:txBody>
          <a:bodyPr wrap="square" rtlCol="0">
            <a:spAutoFit/>
          </a:bodyPr>
          <a:lstStyle/>
          <a:p>
            <a:r>
              <a:rPr lang="en-US" dirty="0"/>
              <a:t>Video Camera</a:t>
            </a:r>
          </a:p>
        </p:txBody>
      </p:sp>
    </p:spTree>
    <p:extLst>
      <p:ext uri="{BB962C8B-B14F-4D97-AF65-F5344CB8AC3E}">
        <p14:creationId xmlns:p14="http://schemas.microsoft.com/office/powerpoint/2010/main" val="4894822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639762"/>
          </a:xfrm>
        </p:spPr>
        <p:txBody>
          <a:bodyPr numCol="1">
            <a:normAutofit/>
          </a:bodyPr>
          <a:lstStyle/>
          <a:p>
            <a:r>
              <a:rPr lang="en-US" dirty="0"/>
              <a:t>Pistol Range – Safety and Shooting Guidance</a:t>
            </a:r>
          </a:p>
        </p:txBody>
      </p:sp>
      <p:sp>
        <p:nvSpPr>
          <p:cNvPr id="10" name="Text Placeholder 9"/>
          <p:cNvSpPr>
            <a:spLocks noGrp="1"/>
          </p:cNvSpPr>
          <p:nvPr>
            <p:ph type="body" idx="1"/>
          </p:nvPr>
        </p:nvSpPr>
        <p:spPr>
          <a:xfrm>
            <a:off x="455612" y="731838"/>
            <a:ext cx="4040188" cy="487362"/>
          </a:xfrm>
        </p:spPr>
        <p:txBody>
          <a:bodyPr numCol="1"/>
          <a:lstStyle/>
          <a:p>
            <a:r>
              <a:rPr lang="en-US" dirty="0"/>
              <a:t>Gun Safety Rules	</a:t>
            </a:r>
          </a:p>
        </p:txBody>
      </p:sp>
      <p:sp>
        <p:nvSpPr>
          <p:cNvPr id="11" name="Content Placeholder 10"/>
          <p:cNvSpPr>
            <a:spLocks noGrp="1"/>
          </p:cNvSpPr>
          <p:nvPr>
            <p:ph sz="half" idx="2"/>
          </p:nvPr>
        </p:nvSpPr>
        <p:spPr>
          <a:xfrm>
            <a:off x="425245" y="1295400"/>
            <a:ext cx="4040188" cy="2743200"/>
          </a:xfrm>
        </p:spPr>
        <p:txBody>
          <a:bodyPr numCol="1">
            <a:normAutofit lnSpcReduction="10000"/>
          </a:bodyPr>
          <a:lstStyle/>
          <a:p>
            <a:r>
              <a:rPr lang="en-US" dirty="0"/>
              <a:t>ALWAYS keep the gun pointed in a safe direction.</a:t>
            </a:r>
          </a:p>
          <a:p>
            <a:r>
              <a:rPr lang="en-US" dirty="0"/>
              <a:t>ALWAYS keep your finger off the trigger until ready to shoot.</a:t>
            </a:r>
          </a:p>
          <a:p>
            <a:r>
              <a:rPr lang="en-US" dirty="0"/>
              <a:t>ALWAYS keep the gun unloaded until ready to use.</a:t>
            </a:r>
          </a:p>
        </p:txBody>
      </p:sp>
      <p:sp>
        <p:nvSpPr>
          <p:cNvPr id="12" name="Text Placeholder 11"/>
          <p:cNvSpPr>
            <a:spLocks noGrp="1"/>
          </p:cNvSpPr>
          <p:nvPr>
            <p:ph type="body" sz="quarter" idx="3"/>
          </p:nvPr>
        </p:nvSpPr>
        <p:spPr>
          <a:xfrm>
            <a:off x="4608512" y="731838"/>
            <a:ext cx="4041775" cy="487362"/>
          </a:xfrm>
        </p:spPr>
        <p:txBody>
          <a:bodyPr numCol="1">
            <a:normAutofit/>
          </a:bodyPr>
          <a:lstStyle/>
          <a:p>
            <a:r>
              <a:rPr lang="en-US" dirty="0"/>
              <a:t>Guidance for Novice Shooters</a:t>
            </a:r>
          </a:p>
        </p:txBody>
      </p:sp>
      <p:sp>
        <p:nvSpPr>
          <p:cNvPr id="4" name="Content Placeholder 3"/>
          <p:cNvSpPr>
            <a:spLocks noGrp="1"/>
          </p:cNvSpPr>
          <p:nvPr>
            <p:ph sz="quarter" idx="4"/>
          </p:nvPr>
        </p:nvSpPr>
        <p:spPr>
          <a:xfrm>
            <a:off x="4639581" y="1333132"/>
            <a:ext cx="4194175" cy="3810000"/>
          </a:xfrm>
        </p:spPr>
        <p:txBody>
          <a:bodyPr numCol="1">
            <a:normAutofit/>
          </a:bodyPr>
          <a:lstStyle/>
          <a:p>
            <a:r>
              <a:rPr lang="en-US" dirty="0"/>
              <a:t>Use a firearm and caliber you can control.</a:t>
            </a:r>
          </a:p>
          <a:p>
            <a:pPr lvl="1"/>
            <a:r>
              <a:rPr lang="en-US" dirty="0"/>
              <a:t>In general, small firearms are harder to shoot well than medium/large sized firearms.</a:t>
            </a:r>
          </a:p>
          <a:p>
            <a:pPr lvl="1"/>
            <a:r>
              <a:rPr lang="en-US" dirty="0"/>
              <a:t>In general, lighter firearms have greater felt recoil than heavier firearms.</a:t>
            </a:r>
          </a:p>
          <a:p>
            <a:pPr lvl="1"/>
            <a:r>
              <a:rPr lang="en-US" dirty="0"/>
              <a:t>Start with a .22LR and increase caliber as you get more proficient.</a:t>
            </a:r>
          </a:p>
        </p:txBody>
      </p:sp>
      <p:sp>
        <p:nvSpPr>
          <p:cNvPr id="2" name="TextBox 1">
            <a:extLst>
              <a:ext uri="{FF2B5EF4-FFF2-40B4-BE49-F238E27FC236}">
                <a16:creationId xmlns:a16="http://schemas.microsoft.com/office/drawing/2014/main" id="{D152B44F-79CB-8122-8209-CED6B381880D}"/>
              </a:ext>
            </a:extLst>
          </p:cNvPr>
          <p:cNvSpPr txBox="1"/>
          <p:nvPr/>
        </p:nvSpPr>
        <p:spPr>
          <a:xfrm>
            <a:off x="2118950" y="5265003"/>
            <a:ext cx="5272450" cy="830997"/>
          </a:xfrm>
          <a:prstGeom prst="rect">
            <a:avLst/>
          </a:prstGeom>
          <a:noFill/>
        </p:spPr>
        <p:txBody>
          <a:bodyPr wrap="square" rtlCol="0">
            <a:spAutoFit/>
          </a:bodyPr>
          <a:lstStyle/>
          <a:p>
            <a:r>
              <a:rPr lang="en-US" sz="2400" b="1" dirty="0">
                <a:solidFill>
                  <a:srgbClr val="FF0000"/>
                </a:solidFill>
                <a:effectLst>
                  <a:outerShdw blurRad="38100" dist="38100" dir="2700000" algn="tl">
                    <a:srgbClr val="000000">
                      <a:alpha val="43137"/>
                    </a:srgbClr>
                  </a:outerShdw>
                </a:effectLst>
              </a:rPr>
              <a:t>The Muzzle End of your Firearm must be pointed Down Range at All Times</a:t>
            </a:r>
          </a:p>
        </p:txBody>
      </p:sp>
      <p:sp>
        <p:nvSpPr>
          <p:cNvPr id="3" name="Explosion: 8 Points 2">
            <a:extLst>
              <a:ext uri="{FF2B5EF4-FFF2-40B4-BE49-F238E27FC236}">
                <a16:creationId xmlns:a16="http://schemas.microsoft.com/office/drawing/2014/main" id="{0CF63FD1-0E03-5B76-EB0D-4696F3EA9539}"/>
              </a:ext>
            </a:extLst>
          </p:cNvPr>
          <p:cNvSpPr/>
          <p:nvPr/>
        </p:nvSpPr>
        <p:spPr>
          <a:xfrm>
            <a:off x="1789020" y="5265003"/>
            <a:ext cx="381000" cy="3048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50559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639762"/>
          </a:xfrm>
        </p:spPr>
        <p:txBody>
          <a:bodyPr numCol="1">
            <a:normAutofit/>
          </a:bodyPr>
          <a:lstStyle/>
          <a:p>
            <a:r>
              <a:rPr lang="en-US" dirty="0"/>
              <a:t>Pistol Range – Practical/Tactical Style Shooting</a:t>
            </a:r>
          </a:p>
        </p:txBody>
      </p:sp>
      <p:sp>
        <p:nvSpPr>
          <p:cNvPr id="10" name="Text Placeholder 9"/>
          <p:cNvSpPr>
            <a:spLocks noGrp="1"/>
          </p:cNvSpPr>
          <p:nvPr>
            <p:ph type="body" idx="1"/>
          </p:nvPr>
        </p:nvSpPr>
        <p:spPr>
          <a:xfrm>
            <a:off x="455612" y="838200"/>
            <a:ext cx="4040188" cy="639762"/>
          </a:xfrm>
        </p:spPr>
        <p:txBody>
          <a:bodyPr numCol="1"/>
          <a:lstStyle/>
          <a:p>
            <a:r>
              <a:rPr lang="en-US" dirty="0"/>
              <a:t>The Rule	</a:t>
            </a:r>
          </a:p>
        </p:txBody>
      </p:sp>
      <p:sp>
        <p:nvSpPr>
          <p:cNvPr id="11" name="Content Placeholder 10"/>
          <p:cNvSpPr>
            <a:spLocks noGrp="1"/>
          </p:cNvSpPr>
          <p:nvPr>
            <p:ph sz="half" idx="2"/>
          </p:nvPr>
        </p:nvSpPr>
        <p:spPr>
          <a:xfrm>
            <a:off x="425245" y="1447800"/>
            <a:ext cx="4040188" cy="2743200"/>
          </a:xfrm>
        </p:spPr>
        <p:txBody>
          <a:bodyPr numCol="1">
            <a:normAutofit lnSpcReduction="10000"/>
          </a:bodyPr>
          <a:lstStyle/>
          <a:p>
            <a:r>
              <a:rPr lang="en-US" dirty="0"/>
              <a:t>“Practical/Tactical” style shooting is allowed </a:t>
            </a:r>
            <a:r>
              <a:rPr lang="en-US" b="1" u="sng" dirty="0"/>
              <a:t>ONLY when shooting from a downrange (outside) position. </a:t>
            </a:r>
            <a:r>
              <a:rPr lang="en-US" dirty="0"/>
              <a:t>All Targets must be located directly in front of a berm and in a safe direction of fire.</a:t>
            </a:r>
          </a:p>
        </p:txBody>
      </p:sp>
      <p:sp>
        <p:nvSpPr>
          <p:cNvPr id="12" name="Text Placeholder 11"/>
          <p:cNvSpPr>
            <a:spLocks noGrp="1"/>
          </p:cNvSpPr>
          <p:nvPr>
            <p:ph type="body" sz="quarter" idx="3"/>
          </p:nvPr>
        </p:nvSpPr>
        <p:spPr>
          <a:xfrm>
            <a:off x="4608512" y="838200"/>
            <a:ext cx="4041775" cy="639762"/>
          </a:xfrm>
        </p:spPr>
        <p:txBody>
          <a:bodyPr numCol="1"/>
          <a:lstStyle/>
          <a:p>
            <a:r>
              <a:rPr lang="en-US" dirty="0"/>
              <a:t>Explanation</a:t>
            </a:r>
          </a:p>
        </p:txBody>
      </p:sp>
      <p:sp>
        <p:nvSpPr>
          <p:cNvPr id="4" name="Content Placeholder 3"/>
          <p:cNvSpPr>
            <a:spLocks noGrp="1"/>
          </p:cNvSpPr>
          <p:nvPr>
            <p:ph sz="quarter" idx="4"/>
          </p:nvPr>
        </p:nvSpPr>
        <p:spPr>
          <a:xfrm>
            <a:off x="4645025" y="1524001"/>
            <a:ext cx="4041775" cy="3352800"/>
          </a:xfrm>
        </p:spPr>
        <p:txBody>
          <a:bodyPr numCol="1">
            <a:normAutofit lnSpcReduction="10000"/>
          </a:bodyPr>
          <a:lstStyle/>
          <a:p>
            <a:r>
              <a:rPr lang="en-US" dirty="0"/>
              <a:t>HRGC defines Practical/Tactical Style Shooting as: Firearm(s) manipulation and/or movements that  are required for or specific  to defensive/IDPA/USPSA shooting practice and competition.</a:t>
            </a:r>
          </a:p>
        </p:txBody>
      </p:sp>
      <p:sp>
        <p:nvSpPr>
          <p:cNvPr id="13" name="Content Placeholder 3"/>
          <p:cNvSpPr txBox="1">
            <a:spLocks/>
          </p:cNvSpPr>
          <p:nvPr/>
        </p:nvSpPr>
        <p:spPr>
          <a:xfrm>
            <a:off x="1143000" y="4702426"/>
            <a:ext cx="7550150" cy="1622174"/>
          </a:xfrm>
          <a:prstGeom prst="rect">
            <a:avLst/>
          </a:prstGeom>
        </p:spPr>
        <p:txBody>
          <a:bodyPr vert="horz" lIns="91440" tIns="45720" rIns="91440" bIns="45720" numCol="1"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dirty="0"/>
              <a:t>Drawing from a holster</a:t>
            </a:r>
          </a:p>
          <a:p>
            <a:r>
              <a:rPr lang="en-US" dirty="0"/>
              <a:t>Speed reloading</a:t>
            </a:r>
          </a:p>
          <a:p>
            <a:r>
              <a:rPr lang="en-US" dirty="0"/>
              <a:t>Shooting at multiple, widely spaced targets</a:t>
            </a:r>
          </a:p>
          <a:p>
            <a:r>
              <a:rPr lang="en-US" dirty="0"/>
              <a:t>Shooting from kneeling/prone/supine positions</a:t>
            </a:r>
          </a:p>
          <a:p>
            <a:r>
              <a:rPr lang="en-US" dirty="0"/>
              <a:t>Shooting and moving and/or shooting while moving</a:t>
            </a:r>
          </a:p>
        </p:txBody>
      </p:sp>
      <p:sp>
        <p:nvSpPr>
          <p:cNvPr id="16" name="Text Placeholder 11"/>
          <p:cNvSpPr txBox="1">
            <a:spLocks/>
          </p:cNvSpPr>
          <p:nvPr/>
        </p:nvSpPr>
        <p:spPr>
          <a:xfrm>
            <a:off x="609600" y="4289175"/>
            <a:ext cx="4041775" cy="435225"/>
          </a:xfrm>
          <a:prstGeom prst="rect">
            <a:avLst/>
          </a:prstGeom>
        </p:spPr>
        <p:txBody>
          <a:bodyPr vert="horz" lIns="91440" tIns="45720" rIns="91440" bIns="45720" numCol="1" rtlCol="0" anchor="b">
            <a:normAutofit lnSpcReduction="10000"/>
          </a:bodyPr>
          <a:lstStyle>
            <a:lvl1pPr marL="0" indent="0" algn="l" defTabSz="9144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dirty="0"/>
              <a:t>Examples</a:t>
            </a:r>
          </a:p>
        </p:txBody>
      </p:sp>
    </p:spTree>
    <p:extLst>
      <p:ext uri="{BB962C8B-B14F-4D97-AF65-F5344CB8AC3E}">
        <p14:creationId xmlns:p14="http://schemas.microsoft.com/office/powerpoint/2010/main" val="27378748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639762"/>
          </a:xfrm>
        </p:spPr>
        <p:txBody>
          <a:bodyPr numCol="1">
            <a:normAutofit fontScale="90000"/>
          </a:bodyPr>
          <a:lstStyle/>
          <a:p>
            <a:r>
              <a:rPr lang="en-US" dirty="0"/>
              <a:t>Pistol Range – Going/Shooting Downrange (Outside)</a:t>
            </a:r>
          </a:p>
        </p:txBody>
      </p:sp>
      <p:sp>
        <p:nvSpPr>
          <p:cNvPr id="10" name="Text Placeholder 9"/>
          <p:cNvSpPr>
            <a:spLocks noGrp="1"/>
          </p:cNvSpPr>
          <p:nvPr>
            <p:ph type="body" idx="1"/>
          </p:nvPr>
        </p:nvSpPr>
        <p:spPr>
          <a:xfrm>
            <a:off x="455612" y="838200"/>
            <a:ext cx="4040188" cy="639762"/>
          </a:xfrm>
        </p:spPr>
        <p:txBody>
          <a:bodyPr numCol="1"/>
          <a:lstStyle/>
          <a:p>
            <a:r>
              <a:rPr lang="en-US" dirty="0"/>
              <a:t>The Rule	</a:t>
            </a:r>
          </a:p>
        </p:txBody>
      </p:sp>
      <p:sp>
        <p:nvSpPr>
          <p:cNvPr id="11" name="Content Placeholder 10"/>
          <p:cNvSpPr>
            <a:spLocks noGrp="1"/>
          </p:cNvSpPr>
          <p:nvPr>
            <p:ph sz="half" idx="2"/>
          </p:nvPr>
        </p:nvSpPr>
        <p:spPr>
          <a:xfrm>
            <a:off x="425245" y="1447800"/>
            <a:ext cx="4040188" cy="2743200"/>
          </a:xfrm>
        </p:spPr>
        <p:txBody>
          <a:bodyPr numCol="1"/>
          <a:lstStyle/>
          <a:p>
            <a:r>
              <a:rPr lang="en-US" dirty="0"/>
              <a:t>When going downrange (outside) to change targets or to shoot, etc. the range access door MUST be left open/ajar to illuminate the RED safety lights over the indoor shooting positions.</a:t>
            </a:r>
          </a:p>
        </p:txBody>
      </p:sp>
      <p:sp>
        <p:nvSpPr>
          <p:cNvPr id="12" name="Text Placeholder 11"/>
          <p:cNvSpPr>
            <a:spLocks noGrp="1"/>
          </p:cNvSpPr>
          <p:nvPr>
            <p:ph type="body" sz="quarter" idx="3"/>
          </p:nvPr>
        </p:nvSpPr>
        <p:spPr>
          <a:xfrm>
            <a:off x="4608512" y="838200"/>
            <a:ext cx="4041775" cy="639762"/>
          </a:xfrm>
        </p:spPr>
        <p:txBody>
          <a:bodyPr numCol="1"/>
          <a:lstStyle/>
          <a:p>
            <a:r>
              <a:rPr lang="en-US" dirty="0"/>
              <a:t>The Reason</a:t>
            </a:r>
          </a:p>
        </p:txBody>
      </p:sp>
      <p:pic>
        <p:nvPicPr>
          <p:cNvPr id="2" name="Content Placeholder 1"/>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388457" y="2290668"/>
            <a:ext cx="2188171" cy="2917561"/>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6461" y="2292248"/>
            <a:ext cx="2186984" cy="2915979"/>
          </a:xfrm>
          <a:prstGeom prst="rect">
            <a:avLst/>
          </a:prstGeom>
        </p:spPr>
      </p:pic>
      <p:sp>
        <p:nvSpPr>
          <p:cNvPr id="14" name="Content Placeholder 10"/>
          <p:cNvSpPr txBox="1">
            <a:spLocks/>
          </p:cNvSpPr>
          <p:nvPr/>
        </p:nvSpPr>
        <p:spPr>
          <a:xfrm>
            <a:off x="4463845" y="1411953"/>
            <a:ext cx="4267200" cy="885723"/>
          </a:xfrm>
          <a:prstGeom prst="rect">
            <a:avLst/>
          </a:prstGeom>
        </p:spPr>
        <p:txBody>
          <a:bodyPr vert="horz" lIns="91440" tIns="45720" rIns="91440" bIns="45720" numCol="1"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dirty="0"/>
              <a:t>Alerts everyone that someone is downrange.</a:t>
            </a:r>
          </a:p>
        </p:txBody>
      </p:sp>
      <p:sp>
        <p:nvSpPr>
          <p:cNvPr id="15" name="Content Placeholder 10"/>
          <p:cNvSpPr txBox="1">
            <a:spLocks/>
          </p:cNvSpPr>
          <p:nvPr/>
        </p:nvSpPr>
        <p:spPr>
          <a:xfrm>
            <a:off x="449317" y="4197332"/>
            <a:ext cx="2057400" cy="1517668"/>
          </a:xfrm>
          <a:prstGeom prst="rect">
            <a:avLst/>
          </a:prstGeom>
        </p:spPr>
        <p:txBody>
          <a:bodyPr vert="horz" lIns="91440" tIns="45720" rIns="91440" bIns="45720" numCol="1"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dirty="0"/>
              <a:t>Range Door must be OPEN/AJAR to activate Red Safety Lights.</a:t>
            </a:r>
          </a:p>
        </p:txBody>
      </p:sp>
      <p:cxnSp>
        <p:nvCxnSpPr>
          <p:cNvPr id="6" name="Straight Arrow Connector 5"/>
          <p:cNvCxnSpPr>
            <a:cxnSpLocks/>
          </p:cNvCxnSpPr>
          <p:nvPr/>
        </p:nvCxnSpPr>
        <p:spPr>
          <a:xfrm>
            <a:off x="2048632" y="4633401"/>
            <a:ext cx="884142" cy="167199"/>
          </a:xfrm>
          <a:prstGeom prst="straightConnector1">
            <a:avLst/>
          </a:prstGeom>
          <a:ln w="63500">
            <a:solidFill>
              <a:srgbClr val="FFC000"/>
            </a:solidFill>
            <a:tailEnd type="arrow"/>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70EA9469-E10D-D70B-4BEF-1C98BA9FD5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8" t="18391" r="-493" b="19941"/>
          <a:stretch/>
        </p:blipFill>
        <p:spPr>
          <a:xfrm rot="5400000">
            <a:off x="2354431" y="4656161"/>
            <a:ext cx="2170581" cy="1013896"/>
          </a:xfrm>
          <a:prstGeom prst="rect">
            <a:avLst/>
          </a:prstGeom>
        </p:spPr>
      </p:pic>
      <p:sp>
        <p:nvSpPr>
          <p:cNvPr id="4" name="TextBox 3">
            <a:extLst>
              <a:ext uri="{FF2B5EF4-FFF2-40B4-BE49-F238E27FC236}">
                <a16:creationId xmlns:a16="http://schemas.microsoft.com/office/drawing/2014/main" id="{D03F0CD6-2FD9-4047-8A21-C0F30CA52757}"/>
              </a:ext>
            </a:extLst>
          </p:cNvPr>
          <p:cNvSpPr txBox="1"/>
          <p:nvPr/>
        </p:nvSpPr>
        <p:spPr>
          <a:xfrm>
            <a:off x="4710446" y="5345676"/>
            <a:ext cx="1490601" cy="646331"/>
          </a:xfrm>
          <a:prstGeom prst="rect">
            <a:avLst/>
          </a:prstGeom>
          <a:noFill/>
        </p:spPr>
        <p:txBody>
          <a:bodyPr wrap="none" rtlCol="0">
            <a:spAutoFit/>
          </a:bodyPr>
          <a:lstStyle/>
          <a:p>
            <a:r>
              <a:rPr lang="en-US" u="sng" dirty="0"/>
              <a:t>RED Light OFF</a:t>
            </a:r>
          </a:p>
          <a:p>
            <a:pPr algn="ctr"/>
            <a:r>
              <a:rPr lang="en-US" i="1" dirty="0"/>
              <a:t>Door Closed</a:t>
            </a:r>
          </a:p>
        </p:txBody>
      </p:sp>
      <p:sp>
        <p:nvSpPr>
          <p:cNvPr id="5" name="TextBox 4">
            <a:extLst>
              <a:ext uri="{FF2B5EF4-FFF2-40B4-BE49-F238E27FC236}">
                <a16:creationId xmlns:a16="http://schemas.microsoft.com/office/drawing/2014/main" id="{B555098D-C28D-91B6-935D-C9FEFB01AD97}"/>
              </a:ext>
            </a:extLst>
          </p:cNvPr>
          <p:cNvSpPr txBox="1"/>
          <p:nvPr/>
        </p:nvSpPr>
        <p:spPr>
          <a:xfrm>
            <a:off x="7085696" y="5345676"/>
            <a:ext cx="1428083" cy="646331"/>
          </a:xfrm>
          <a:prstGeom prst="rect">
            <a:avLst/>
          </a:prstGeom>
          <a:noFill/>
        </p:spPr>
        <p:txBody>
          <a:bodyPr wrap="none" rtlCol="0">
            <a:spAutoFit/>
          </a:bodyPr>
          <a:lstStyle/>
          <a:p>
            <a:r>
              <a:rPr lang="en-US" u="sng" dirty="0"/>
              <a:t>RED Light ON</a:t>
            </a:r>
          </a:p>
          <a:p>
            <a:pPr algn="ctr"/>
            <a:r>
              <a:rPr lang="en-US" i="1" dirty="0"/>
              <a:t>Door Open</a:t>
            </a:r>
          </a:p>
        </p:txBody>
      </p:sp>
      <p:sp>
        <p:nvSpPr>
          <p:cNvPr id="7" name="Arrow: Up 6">
            <a:extLst>
              <a:ext uri="{FF2B5EF4-FFF2-40B4-BE49-F238E27FC236}">
                <a16:creationId xmlns:a16="http://schemas.microsoft.com/office/drawing/2014/main" id="{6FEE31CE-71F1-0DFC-FA90-5CF2CA2D7435}"/>
              </a:ext>
            </a:extLst>
          </p:cNvPr>
          <p:cNvSpPr/>
          <p:nvPr/>
        </p:nvSpPr>
        <p:spPr>
          <a:xfrm rot="868688">
            <a:off x="5712913" y="2970996"/>
            <a:ext cx="224226" cy="2450077"/>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Up 15">
            <a:extLst>
              <a:ext uri="{FF2B5EF4-FFF2-40B4-BE49-F238E27FC236}">
                <a16:creationId xmlns:a16="http://schemas.microsoft.com/office/drawing/2014/main" id="{03F3B40B-79DF-BA6B-A1A8-E621042EED35}"/>
              </a:ext>
            </a:extLst>
          </p:cNvPr>
          <p:cNvSpPr/>
          <p:nvPr/>
        </p:nvSpPr>
        <p:spPr>
          <a:xfrm rot="661929">
            <a:off x="8090535" y="2861658"/>
            <a:ext cx="226391" cy="2550447"/>
          </a:xfrm>
          <a:prstGeom prst="up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17474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639762"/>
          </a:xfrm>
        </p:spPr>
        <p:txBody>
          <a:bodyPr numCol="1"/>
          <a:lstStyle/>
          <a:p>
            <a:r>
              <a:rPr lang="en-US" dirty="0"/>
              <a:t>Pistol Range – Unloaded firearms</a:t>
            </a:r>
          </a:p>
        </p:txBody>
      </p:sp>
      <p:sp>
        <p:nvSpPr>
          <p:cNvPr id="10" name="Text Placeholder 9"/>
          <p:cNvSpPr>
            <a:spLocks noGrp="1"/>
          </p:cNvSpPr>
          <p:nvPr>
            <p:ph type="body" idx="1"/>
          </p:nvPr>
        </p:nvSpPr>
        <p:spPr>
          <a:xfrm>
            <a:off x="455612" y="838200"/>
            <a:ext cx="4040188" cy="639762"/>
          </a:xfrm>
        </p:spPr>
        <p:txBody>
          <a:bodyPr numCol="1"/>
          <a:lstStyle/>
          <a:p>
            <a:r>
              <a:rPr lang="en-US" dirty="0"/>
              <a:t>The Rule	</a:t>
            </a:r>
          </a:p>
        </p:txBody>
      </p:sp>
      <p:sp>
        <p:nvSpPr>
          <p:cNvPr id="11" name="Content Placeholder 10"/>
          <p:cNvSpPr>
            <a:spLocks noGrp="1"/>
          </p:cNvSpPr>
          <p:nvPr>
            <p:ph sz="half" idx="2"/>
          </p:nvPr>
        </p:nvSpPr>
        <p:spPr>
          <a:xfrm>
            <a:off x="425245" y="1447800"/>
            <a:ext cx="4040188" cy="4114800"/>
          </a:xfrm>
        </p:spPr>
        <p:txBody>
          <a:bodyPr numCol="1">
            <a:normAutofit lnSpcReduction="10000"/>
          </a:bodyPr>
          <a:lstStyle/>
          <a:p>
            <a:pPr lvl="0"/>
            <a:r>
              <a:rPr lang="en-US" dirty="0"/>
              <a:t>ALL firearms must be open and unloaded before going downrange. It is the shooter’s responsibility to check all guns on the range as well as their own to ensure they are empty. </a:t>
            </a:r>
          </a:p>
          <a:p>
            <a:pPr lvl="0"/>
            <a:endParaRPr lang="en-US" dirty="0"/>
          </a:p>
          <a:p>
            <a:pPr lvl="0"/>
            <a:r>
              <a:rPr lang="en-US" dirty="0"/>
              <a:t>ALL firearms must remain open and unloaded until it is safe to fire.</a:t>
            </a:r>
          </a:p>
        </p:txBody>
      </p:sp>
      <p:sp>
        <p:nvSpPr>
          <p:cNvPr id="12" name="Text Placeholder 11"/>
          <p:cNvSpPr>
            <a:spLocks noGrp="1"/>
          </p:cNvSpPr>
          <p:nvPr>
            <p:ph type="body" sz="quarter" idx="3"/>
          </p:nvPr>
        </p:nvSpPr>
        <p:spPr>
          <a:xfrm>
            <a:off x="4608512" y="838200"/>
            <a:ext cx="4041775" cy="639762"/>
          </a:xfrm>
        </p:spPr>
        <p:txBody>
          <a:bodyPr numCol="1"/>
          <a:lstStyle/>
          <a:p>
            <a:r>
              <a:rPr lang="en-US" dirty="0"/>
              <a:t>Example:</a:t>
            </a:r>
          </a:p>
        </p:txBody>
      </p:sp>
      <p:sp>
        <p:nvSpPr>
          <p:cNvPr id="14" name="Content Placeholder 10"/>
          <p:cNvSpPr txBox="1">
            <a:spLocks/>
          </p:cNvSpPr>
          <p:nvPr/>
        </p:nvSpPr>
        <p:spPr>
          <a:xfrm>
            <a:off x="4463845" y="1411953"/>
            <a:ext cx="4267200" cy="885723"/>
          </a:xfrm>
          <a:prstGeom prst="rect">
            <a:avLst/>
          </a:prstGeom>
        </p:spPr>
        <p:txBody>
          <a:bodyPr vert="horz" lIns="91440" tIns="45720" rIns="91440" bIns="45720" numCol="1"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endParaRPr lang="en-US" dirty="0"/>
          </a:p>
        </p:txBody>
      </p:sp>
      <p:pic>
        <p:nvPicPr>
          <p:cNvPr id="5" name="Content Placeholder 4"/>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689270" y="1600200"/>
            <a:ext cx="4041775" cy="3031331"/>
          </a:xfrm>
        </p:spPr>
      </p:pic>
    </p:spTree>
    <p:extLst>
      <p:ext uri="{BB962C8B-B14F-4D97-AF65-F5344CB8AC3E}">
        <p14:creationId xmlns:p14="http://schemas.microsoft.com/office/powerpoint/2010/main" val="39125058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25C21C1-A6DA-B0F2-B18E-76DADE711D44}"/>
              </a:ext>
            </a:extLst>
          </p:cNvPr>
          <p:cNvSpPr/>
          <p:nvPr/>
        </p:nvSpPr>
        <p:spPr>
          <a:xfrm>
            <a:off x="914400" y="1248443"/>
            <a:ext cx="152756" cy="35521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374A6D7-2027-22D8-635F-7CF4FA43A67A}"/>
              </a:ext>
            </a:extLst>
          </p:cNvPr>
          <p:cNvSpPr txBox="1"/>
          <p:nvPr/>
        </p:nvSpPr>
        <p:spPr>
          <a:xfrm>
            <a:off x="1365442" y="5624764"/>
            <a:ext cx="6413115" cy="369332"/>
          </a:xfrm>
          <a:prstGeom prst="rect">
            <a:avLst/>
          </a:prstGeom>
          <a:solidFill>
            <a:srgbClr val="FFFF00"/>
          </a:solidFill>
        </p:spPr>
        <p:txBody>
          <a:bodyPr wrap="square" rtlCol="0">
            <a:spAutoFit/>
          </a:bodyPr>
          <a:lstStyle/>
          <a:p>
            <a:r>
              <a:rPr lang="en-US" dirty="0"/>
              <a:t>Your Shooting Window Is Open – You Are Forward Of The </a:t>
            </a:r>
            <a:r>
              <a:rPr lang="en-US" b="1" dirty="0">
                <a:solidFill>
                  <a:srgbClr val="FF0000"/>
                </a:solidFill>
                <a:effectLst>
                  <a:outerShdw blurRad="38100" dist="38100" dir="2700000" algn="tl">
                    <a:srgbClr val="000000">
                      <a:alpha val="43137"/>
                    </a:srgbClr>
                  </a:outerShdw>
                </a:effectLst>
              </a:rPr>
              <a:t>RED LINE</a:t>
            </a:r>
          </a:p>
        </p:txBody>
      </p:sp>
      <p:pic>
        <p:nvPicPr>
          <p:cNvPr id="23" name="Picture 22">
            <a:extLst>
              <a:ext uri="{FF2B5EF4-FFF2-40B4-BE49-F238E27FC236}">
                <a16:creationId xmlns:a16="http://schemas.microsoft.com/office/drawing/2014/main" id="{9C0DCC49-4B85-CF0A-9425-81D2C745D5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389" t="3057" r="36575" b="918"/>
          <a:stretch/>
        </p:blipFill>
        <p:spPr>
          <a:xfrm>
            <a:off x="2104759" y="2621416"/>
            <a:ext cx="1831508" cy="2995278"/>
          </a:xfrm>
          <a:prstGeom prst="rect">
            <a:avLst/>
          </a:prstGeom>
        </p:spPr>
      </p:pic>
      <p:pic>
        <p:nvPicPr>
          <p:cNvPr id="24" name="Picture 23">
            <a:extLst>
              <a:ext uri="{FF2B5EF4-FFF2-40B4-BE49-F238E27FC236}">
                <a16:creationId xmlns:a16="http://schemas.microsoft.com/office/drawing/2014/main" id="{5567411E-F4D2-05BE-4844-31C1CAD982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269" t="1" r="39327" b="1"/>
          <a:stretch/>
        </p:blipFill>
        <p:spPr>
          <a:xfrm>
            <a:off x="3929030" y="2621416"/>
            <a:ext cx="1233254" cy="2988481"/>
          </a:xfrm>
          <a:prstGeom prst="rect">
            <a:avLst/>
          </a:prstGeom>
        </p:spPr>
      </p:pic>
      <p:pic>
        <p:nvPicPr>
          <p:cNvPr id="25" name="Picture 24">
            <a:extLst>
              <a:ext uri="{FF2B5EF4-FFF2-40B4-BE49-F238E27FC236}">
                <a16:creationId xmlns:a16="http://schemas.microsoft.com/office/drawing/2014/main" id="{C2A91E89-3FB9-57DA-0623-CCA20FA743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406" t="8440" r="22813"/>
          <a:stretch/>
        </p:blipFill>
        <p:spPr>
          <a:xfrm>
            <a:off x="5161541" y="2614619"/>
            <a:ext cx="1992322" cy="2988481"/>
          </a:xfrm>
          <a:prstGeom prst="rect">
            <a:avLst/>
          </a:prstGeom>
        </p:spPr>
      </p:pic>
      <p:sp>
        <p:nvSpPr>
          <p:cNvPr id="26" name="Arrow: Up 25">
            <a:extLst>
              <a:ext uri="{FF2B5EF4-FFF2-40B4-BE49-F238E27FC236}">
                <a16:creationId xmlns:a16="http://schemas.microsoft.com/office/drawing/2014/main" id="{1C77136D-9D17-3B38-0D08-0DD75923CCB5}"/>
              </a:ext>
            </a:extLst>
          </p:cNvPr>
          <p:cNvSpPr/>
          <p:nvPr/>
        </p:nvSpPr>
        <p:spPr>
          <a:xfrm>
            <a:off x="4443749" y="1447800"/>
            <a:ext cx="283828" cy="113705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Up 26">
            <a:extLst>
              <a:ext uri="{FF2B5EF4-FFF2-40B4-BE49-F238E27FC236}">
                <a16:creationId xmlns:a16="http://schemas.microsoft.com/office/drawing/2014/main" id="{2DAAEA2B-E874-972F-751A-5E2C62EE7EFD}"/>
              </a:ext>
            </a:extLst>
          </p:cNvPr>
          <p:cNvSpPr/>
          <p:nvPr/>
        </p:nvSpPr>
        <p:spPr>
          <a:xfrm rot="1805780">
            <a:off x="7249324" y="1296776"/>
            <a:ext cx="270197" cy="139663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1236954-FF83-90BF-C6B2-C542AA14BBAD}"/>
              </a:ext>
            </a:extLst>
          </p:cNvPr>
          <p:cNvSpPr/>
          <p:nvPr/>
        </p:nvSpPr>
        <p:spPr>
          <a:xfrm>
            <a:off x="914400" y="1208049"/>
            <a:ext cx="7225554" cy="7631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AEA3404-D53A-3DB1-7B3A-E6FAD022D4C6}"/>
              </a:ext>
            </a:extLst>
          </p:cNvPr>
          <p:cNvSpPr txBox="1"/>
          <p:nvPr/>
        </p:nvSpPr>
        <p:spPr>
          <a:xfrm>
            <a:off x="653849" y="443029"/>
            <a:ext cx="7863628" cy="400110"/>
          </a:xfrm>
          <a:prstGeom prst="rect">
            <a:avLst/>
          </a:prstGeom>
          <a:solidFill>
            <a:srgbClr val="FFFF00"/>
          </a:solidFill>
        </p:spPr>
        <p:txBody>
          <a:bodyPr wrap="none" rtlCol="0">
            <a:spAutoFit/>
          </a:bodyPr>
          <a:lstStyle/>
          <a:p>
            <a:r>
              <a:rPr lang="en-US" sz="2000" b="1" dirty="0">
                <a:effectLst>
                  <a:outerShdw blurRad="38100" dist="38100" dir="2700000" algn="tl">
                    <a:srgbClr val="000000">
                      <a:alpha val="43137"/>
                    </a:srgbClr>
                  </a:outerShdw>
                </a:effectLst>
              </a:rPr>
              <a:t>Keep Firearm Pointed Down Range At All Times When On The Firing Line</a:t>
            </a:r>
          </a:p>
        </p:txBody>
      </p:sp>
      <p:sp>
        <p:nvSpPr>
          <p:cNvPr id="30" name="Rectangle 29">
            <a:extLst>
              <a:ext uri="{FF2B5EF4-FFF2-40B4-BE49-F238E27FC236}">
                <a16:creationId xmlns:a16="http://schemas.microsoft.com/office/drawing/2014/main" id="{71F8A343-3EC6-332A-C277-019B3199030D}"/>
              </a:ext>
            </a:extLst>
          </p:cNvPr>
          <p:cNvSpPr/>
          <p:nvPr/>
        </p:nvSpPr>
        <p:spPr>
          <a:xfrm>
            <a:off x="8001000" y="1288806"/>
            <a:ext cx="140109" cy="4220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Up 19">
            <a:extLst>
              <a:ext uri="{FF2B5EF4-FFF2-40B4-BE49-F238E27FC236}">
                <a16:creationId xmlns:a16="http://schemas.microsoft.com/office/drawing/2014/main" id="{43A47204-C927-BB59-4940-352EE50A5335}"/>
              </a:ext>
            </a:extLst>
          </p:cNvPr>
          <p:cNvSpPr/>
          <p:nvPr/>
        </p:nvSpPr>
        <p:spPr>
          <a:xfrm rot="20103236">
            <a:off x="1820526" y="1362934"/>
            <a:ext cx="288290" cy="135020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B901FA58-8E7D-E1B8-1FD4-E52E2F06C47D}"/>
              </a:ext>
            </a:extLst>
          </p:cNvPr>
          <p:cNvSpPr txBox="1"/>
          <p:nvPr/>
        </p:nvSpPr>
        <p:spPr>
          <a:xfrm>
            <a:off x="2156368" y="857335"/>
            <a:ext cx="4865243" cy="369332"/>
          </a:xfrm>
          <a:prstGeom prst="rect">
            <a:avLst/>
          </a:prstGeom>
          <a:noFill/>
        </p:spPr>
        <p:txBody>
          <a:bodyPr wrap="none" rtlCol="0">
            <a:spAutoFit/>
          </a:bodyPr>
          <a:lstStyle/>
          <a:p>
            <a:r>
              <a:rPr lang="en-US" dirty="0"/>
              <a:t>Load Your Firearm only When Pointed Downrange</a:t>
            </a:r>
          </a:p>
        </p:txBody>
      </p:sp>
    </p:spTree>
    <p:extLst>
      <p:ext uri="{BB962C8B-B14F-4D97-AF65-F5344CB8AC3E}">
        <p14:creationId xmlns:p14="http://schemas.microsoft.com/office/powerpoint/2010/main" val="32163612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639762"/>
          </a:xfrm>
        </p:spPr>
        <p:txBody>
          <a:bodyPr numCol="1"/>
          <a:lstStyle/>
          <a:p>
            <a:r>
              <a:rPr lang="en-US" dirty="0"/>
              <a:t>Pistol Range – Steel Targets</a:t>
            </a:r>
          </a:p>
        </p:txBody>
      </p:sp>
      <p:sp>
        <p:nvSpPr>
          <p:cNvPr id="10" name="Text Placeholder 9"/>
          <p:cNvSpPr>
            <a:spLocks noGrp="1"/>
          </p:cNvSpPr>
          <p:nvPr>
            <p:ph type="body" idx="1"/>
          </p:nvPr>
        </p:nvSpPr>
        <p:spPr>
          <a:xfrm>
            <a:off x="455612" y="838200"/>
            <a:ext cx="4040188" cy="639762"/>
          </a:xfrm>
        </p:spPr>
        <p:txBody>
          <a:bodyPr numCol="1"/>
          <a:lstStyle/>
          <a:p>
            <a:r>
              <a:rPr lang="en-US" dirty="0"/>
              <a:t>The Rule	</a:t>
            </a:r>
          </a:p>
        </p:txBody>
      </p:sp>
      <p:sp>
        <p:nvSpPr>
          <p:cNvPr id="11" name="Content Placeholder 10"/>
          <p:cNvSpPr>
            <a:spLocks noGrp="1"/>
          </p:cNvSpPr>
          <p:nvPr>
            <p:ph sz="half" idx="2"/>
          </p:nvPr>
        </p:nvSpPr>
        <p:spPr>
          <a:xfrm>
            <a:off x="425245" y="1447800"/>
            <a:ext cx="4040188" cy="2743200"/>
          </a:xfrm>
        </p:spPr>
        <p:txBody>
          <a:bodyPr numCol="1">
            <a:normAutofit fontScale="92500" lnSpcReduction="10000"/>
          </a:bodyPr>
          <a:lstStyle/>
          <a:p>
            <a:r>
              <a:rPr lang="en-US" dirty="0"/>
              <a:t>For normal shooting - Minimum allowed distance for shooting common free-standing steel targets is 10 Yards (30-feet) from intended firing line to target. </a:t>
            </a:r>
          </a:p>
          <a:p>
            <a:r>
              <a:rPr lang="en-US" b="1" i="1" u="sng" dirty="0">
                <a:solidFill>
                  <a:srgbClr val="FF0000"/>
                </a:solidFill>
              </a:rPr>
              <a:t>Remember: NO Personal Steel Targets are allowed.</a:t>
            </a:r>
          </a:p>
        </p:txBody>
      </p:sp>
      <p:sp>
        <p:nvSpPr>
          <p:cNvPr id="12" name="Text Placeholder 11"/>
          <p:cNvSpPr>
            <a:spLocks noGrp="1"/>
          </p:cNvSpPr>
          <p:nvPr>
            <p:ph type="body" sz="quarter" idx="3"/>
          </p:nvPr>
        </p:nvSpPr>
        <p:spPr>
          <a:xfrm>
            <a:off x="4608512" y="838200"/>
            <a:ext cx="4041775" cy="639762"/>
          </a:xfrm>
        </p:spPr>
        <p:txBody>
          <a:bodyPr numCol="1"/>
          <a:lstStyle/>
          <a:p>
            <a:r>
              <a:rPr lang="en-US" dirty="0"/>
              <a:t>The Reason</a:t>
            </a:r>
          </a:p>
        </p:txBody>
      </p:sp>
      <p:sp>
        <p:nvSpPr>
          <p:cNvPr id="14" name="Content Placeholder 10"/>
          <p:cNvSpPr txBox="1">
            <a:spLocks/>
          </p:cNvSpPr>
          <p:nvPr/>
        </p:nvSpPr>
        <p:spPr>
          <a:xfrm>
            <a:off x="4463845" y="1411953"/>
            <a:ext cx="4267200" cy="1559847"/>
          </a:xfrm>
          <a:prstGeom prst="rect">
            <a:avLst/>
          </a:prstGeom>
        </p:spPr>
        <p:txBody>
          <a:bodyPr vert="horz" lIns="91440" tIns="45720" rIns="91440" bIns="45720" numCol="1"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dirty="0"/>
              <a:t>Minimizes possibility of injury and property damage due to bullet debris.</a:t>
            </a:r>
          </a:p>
        </p:txBody>
      </p:sp>
      <p:sp>
        <p:nvSpPr>
          <p:cNvPr id="5" name="TextBox 4"/>
          <p:cNvSpPr txBox="1"/>
          <p:nvPr/>
        </p:nvSpPr>
        <p:spPr>
          <a:xfrm>
            <a:off x="705465" y="4697221"/>
            <a:ext cx="7675331" cy="646331"/>
          </a:xfrm>
          <a:prstGeom prst="rect">
            <a:avLst/>
          </a:prstGeom>
          <a:noFill/>
        </p:spPr>
        <p:txBody>
          <a:bodyPr wrap="square" numCol="1" rtlCol="0">
            <a:spAutoFit/>
          </a:bodyPr>
          <a:lstStyle/>
          <a:p>
            <a:r>
              <a:rPr lang="en-US" dirty="0"/>
              <a:t>Shooting Steel: No steel target is 100% ricochet-proof so please follow the rules to minimize the possibility of being struck by debris when shooting</a:t>
            </a:r>
          </a:p>
        </p:txBody>
      </p:sp>
    </p:spTree>
    <p:extLst>
      <p:ext uri="{BB962C8B-B14F-4D97-AF65-F5344CB8AC3E}">
        <p14:creationId xmlns:p14="http://schemas.microsoft.com/office/powerpoint/2010/main" val="3912505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2667000"/>
            <a:ext cx="7772400" cy="1362075"/>
          </a:xfrm>
        </p:spPr>
        <p:txBody>
          <a:bodyPr numCol="1"/>
          <a:lstStyle/>
          <a:p>
            <a:r>
              <a:rPr lang="en-US" dirty="0"/>
              <a:t>Club-wide rules</a:t>
            </a:r>
          </a:p>
        </p:txBody>
      </p:sp>
      <p:sp>
        <p:nvSpPr>
          <p:cNvPr id="5" name="Text Placeholder 4"/>
          <p:cNvSpPr>
            <a:spLocks noGrp="1"/>
          </p:cNvSpPr>
          <p:nvPr>
            <p:ph type="body" idx="1"/>
          </p:nvPr>
        </p:nvSpPr>
        <p:spPr>
          <a:xfrm>
            <a:off x="609600" y="3429000"/>
            <a:ext cx="7772400" cy="444500"/>
          </a:xfrm>
        </p:spPr>
        <p:txBody>
          <a:bodyPr numCol="1"/>
          <a:lstStyle/>
          <a:p>
            <a:r>
              <a:rPr lang="en-US" dirty="0"/>
              <a:t>This is YOUR club, and ensuring a safe environment is everyone’s duty</a:t>
            </a:r>
          </a:p>
        </p:txBody>
      </p:sp>
    </p:spTree>
    <p:extLst>
      <p:ext uri="{BB962C8B-B14F-4D97-AF65-F5344CB8AC3E}">
        <p14:creationId xmlns:p14="http://schemas.microsoft.com/office/powerpoint/2010/main" val="16578282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639762"/>
          </a:xfrm>
        </p:spPr>
        <p:txBody>
          <a:bodyPr numCol="1"/>
          <a:lstStyle/>
          <a:p>
            <a:r>
              <a:rPr lang="en-US" dirty="0"/>
              <a:t>Pistol Range – Steel Targets</a:t>
            </a:r>
          </a:p>
        </p:txBody>
      </p:sp>
      <p:sp>
        <p:nvSpPr>
          <p:cNvPr id="10" name="Text Placeholder 9"/>
          <p:cNvSpPr>
            <a:spLocks noGrp="1"/>
          </p:cNvSpPr>
          <p:nvPr>
            <p:ph type="body" idx="1"/>
          </p:nvPr>
        </p:nvSpPr>
        <p:spPr>
          <a:xfrm>
            <a:off x="455612" y="838200"/>
            <a:ext cx="4040188" cy="639762"/>
          </a:xfrm>
        </p:spPr>
        <p:txBody>
          <a:bodyPr numCol="1"/>
          <a:lstStyle/>
          <a:p>
            <a:r>
              <a:rPr lang="en-US" dirty="0"/>
              <a:t>Examples	</a:t>
            </a:r>
          </a:p>
        </p:txBody>
      </p:sp>
      <p:sp>
        <p:nvSpPr>
          <p:cNvPr id="11" name="Content Placeholder 10"/>
          <p:cNvSpPr>
            <a:spLocks noGrp="1"/>
          </p:cNvSpPr>
          <p:nvPr>
            <p:ph sz="half" idx="2"/>
          </p:nvPr>
        </p:nvSpPr>
        <p:spPr>
          <a:xfrm>
            <a:off x="425244" y="1447800"/>
            <a:ext cx="3096605" cy="533400"/>
          </a:xfrm>
        </p:spPr>
        <p:txBody>
          <a:bodyPr numCol="1">
            <a:normAutofit fontScale="55000" lnSpcReduction="20000"/>
          </a:bodyPr>
          <a:lstStyle/>
          <a:p>
            <a:r>
              <a:rPr lang="en-US" dirty="0"/>
              <a:t>Too Close to Target! </a:t>
            </a:r>
          </a:p>
          <a:p>
            <a:r>
              <a:rPr lang="en-US" dirty="0"/>
              <a:t>Target also too low for missed shots!</a:t>
            </a:r>
          </a:p>
        </p:txBody>
      </p:sp>
      <p:sp>
        <p:nvSpPr>
          <p:cNvPr id="14" name="Content Placeholder 10"/>
          <p:cNvSpPr txBox="1">
            <a:spLocks/>
          </p:cNvSpPr>
          <p:nvPr/>
        </p:nvSpPr>
        <p:spPr>
          <a:xfrm>
            <a:off x="4463845" y="1411953"/>
            <a:ext cx="4267200" cy="885723"/>
          </a:xfrm>
          <a:prstGeom prst="rect">
            <a:avLst/>
          </a:prstGeom>
        </p:spPr>
        <p:txBody>
          <a:bodyPr vert="horz" lIns="91440" tIns="45720" rIns="91440" bIns="45720" numCol="1"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1849" y="1921435"/>
            <a:ext cx="5159683" cy="386976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921436"/>
            <a:ext cx="2902322" cy="3869763"/>
          </a:xfrm>
          <a:prstGeom prst="rect">
            <a:avLst/>
          </a:prstGeom>
        </p:spPr>
      </p:pic>
      <p:sp>
        <p:nvSpPr>
          <p:cNvPr id="8" name="Content Placeholder 10"/>
          <p:cNvSpPr>
            <a:spLocks noGrp="1"/>
          </p:cNvSpPr>
          <p:nvPr>
            <p:ph sz="half" idx="2"/>
          </p:nvPr>
        </p:nvSpPr>
        <p:spPr>
          <a:xfrm>
            <a:off x="4539590" y="1388035"/>
            <a:ext cx="3124200" cy="533400"/>
          </a:xfrm>
        </p:spPr>
        <p:txBody>
          <a:bodyPr numCol="1">
            <a:normAutofit/>
          </a:bodyPr>
          <a:lstStyle/>
          <a:p>
            <a:r>
              <a:rPr lang="en-US" dirty="0"/>
              <a:t>Too Close to Target!</a:t>
            </a:r>
          </a:p>
        </p:txBody>
      </p:sp>
    </p:spTree>
    <p:extLst>
      <p:ext uri="{BB962C8B-B14F-4D97-AF65-F5344CB8AC3E}">
        <p14:creationId xmlns:p14="http://schemas.microsoft.com/office/powerpoint/2010/main" val="39125058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639762"/>
          </a:xfrm>
        </p:spPr>
        <p:txBody>
          <a:bodyPr numCol="1"/>
          <a:lstStyle/>
          <a:p>
            <a:r>
              <a:rPr lang="en-US" dirty="0"/>
              <a:t>Pistol Range – Steel Targets</a:t>
            </a:r>
          </a:p>
        </p:txBody>
      </p:sp>
      <p:sp>
        <p:nvSpPr>
          <p:cNvPr id="10" name="Text Placeholder 9"/>
          <p:cNvSpPr>
            <a:spLocks noGrp="1"/>
          </p:cNvSpPr>
          <p:nvPr>
            <p:ph type="body" idx="1"/>
          </p:nvPr>
        </p:nvSpPr>
        <p:spPr>
          <a:xfrm>
            <a:off x="455612" y="838200"/>
            <a:ext cx="4040188" cy="639762"/>
          </a:xfrm>
        </p:spPr>
        <p:txBody>
          <a:bodyPr numCol="1"/>
          <a:lstStyle/>
          <a:p>
            <a:r>
              <a:rPr lang="en-US" dirty="0"/>
              <a:t>Examples	</a:t>
            </a:r>
          </a:p>
        </p:txBody>
      </p:sp>
      <p:sp>
        <p:nvSpPr>
          <p:cNvPr id="11" name="Content Placeholder 10"/>
          <p:cNvSpPr>
            <a:spLocks noGrp="1"/>
          </p:cNvSpPr>
          <p:nvPr>
            <p:ph sz="half" idx="2"/>
          </p:nvPr>
        </p:nvSpPr>
        <p:spPr>
          <a:xfrm>
            <a:off x="425245" y="1447800"/>
            <a:ext cx="8305800" cy="533400"/>
          </a:xfrm>
        </p:spPr>
        <p:txBody>
          <a:bodyPr numCol="1">
            <a:normAutofit fontScale="70000" lnSpcReduction="20000"/>
          </a:bodyPr>
          <a:lstStyle/>
          <a:p>
            <a:r>
              <a:rPr lang="en-US" dirty="0"/>
              <a:t>10 Yards is the Correct </a:t>
            </a:r>
            <a:r>
              <a:rPr lang="en-US" u="sng" dirty="0"/>
              <a:t>Minimum</a:t>
            </a:r>
            <a:r>
              <a:rPr lang="en-US" dirty="0"/>
              <a:t> distance and target placement for missed shots.</a:t>
            </a:r>
          </a:p>
        </p:txBody>
      </p:sp>
      <p:sp>
        <p:nvSpPr>
          <p:cNvPr id="14" name="Content Placeholder 10"/>
          <p:cNvSpPr txBox="1">
            <a:spLocks/>
          </p:cNvSpPr>
          <p:nvPr/>
        </p:nvSpPr>
        <p:spPr>
          <a:xfrm>
            <a:off x="4463845" y="1411953"/>
            <a:ext cx="4267200" cy="885723"/>
          </a:xfrm>
          <a:prstGeom prst="rect">
            <a:avLst/>
          </a:prstGeom>
        </p:spPr>
        <p:txBody>
          <a:bodyPr vert="horz" lIns="91440" tIns="45720" rIns="91440" bIns="45720" numCol="1"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buNone/>
            </a:pP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8745" y="2045110"/>
            <a:ext cx="5410200" cy="4057650"/>
          </a:xfrm>
          <a:prstGeom prst="rect">
            <a:avLst/>
          </a:prstGeom>
        </p:spPr>
      </p:pic>
    </p:spTree>
    <p:extLst>
      <p:ext uri="{BB962C8B-B14F-4D97-AF65-F5344CB8AC3E}">
        <p14:creationId xmlns:p14="http://schemas.microsoft.com/office/powerpoint/2010/main" val="28261845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quot;No&quot; Symbol 2"/>
          <p:cNvSpPr/>
          <p:nvPr/>
        </p:nvSpPr>
        <p:spPr>
          <a:xfrm>
            <a:off x="5223910" y="3124200"/>
            <a:ext cx="3081890" cy="3124200"/>
          </a:xfrm>
          <a:prstGeom prst="noSmoking">
            <a:avLst/>
          </a:prstGeom>
          <a:solidFill>
            <a:srgbClr val="C00000"/>
          </a:solidFill>
          <a:ln w="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solidFill>
                <a:schemeClr val="tx1"/>
              </a:solidFill>
            </a:endParaRPr>
          </a:p>
        </p:txBody>
      </p:sp>
      <p:sp>
        <p:nvSpPr>
          <p:cNvPr id="9" name="Title 8"/>
          <p:cNvSpPr>
            <a:spLocks noGrp="1"/>
          </p:cNvSpPr>
          <p:nvPr>
            <p:ph type="title"/>
          </p:nvPr>
        </p:nvSpPr>
        <p:spPr>
          <a:xfrm>
            <a:off x="457200" y="274638"/>
            <a:ext cx="8229600" cy="639762"/>
          </a:xfrm>
        </p:spPr>
        <p:txBody>
          <a:bodyPr numCol="1">
            <a:normAutofit/>
          </a:bodyPr>
          <a:lstStyle/>
          <a:p>
            <a:r>
              <a:rPr lang="en-US" dirty="0"/>
              <a:t>Pistol Range – Targets and Berms</a:t>
            </a:r>
          </a:p>
        </p:txBody>
      </p:sp>
      <p:sp>
        <p:nvSpPr>
          <p:cNvPr id="10" name="Text Placeholder 9"/>
          <p:cNvSpPr>
            <a:spLocks noGrp="1"/>
          </p:cNvSpPr>
          <p:nvPr>
            <p:ph type="body" idx="1"/>
          </p:nvPr>
        </p:nvSpPr>
        <p:spPr>
          <a:xfrm>
            <a:off x="455612" y="838200"/>
            <a:ext cx="4040188" cy="639762"/>
          </a:xfrm>
        </p:spPr>
        <p:txBody>
          <a:bodyPr numCol="1"/>
          <a:lstStyle/>
          <a:p>
            <a:r>
              <a:rPr lang="en-US" dirty="0"/>
              <a:t>The Rule	</a:t>
            </a:r>
          </a:p>
        </p:txBody>
      </p:sp>
      <p:sp>
        <p:nvSpPr>
          <p:cNvPr id="11" name="Content Placeholder 10"/>
          <p:cNvSpPr>
            <a:spLocks noGrp="1"/>
          </p:cNvSpPr>
          <p:nvPr>
            <p:ph sz="half" idx="2"/>
          </p:nvPr>
        </p:nvSpPr>
        <p:spPr>
          <a:xfrm>
            <a:off x="425245" y="1447800"/>
            <a:ext cx="4040188" cy="4419600"/>
          </a:xfrm>
        </p:spPr>
        <p:txBody>
          <a:bodyPr numCol="1">
            <a:normAutofit fontScale="85000" lnSpcReduction="20000"/>
          </a:bodyPr>
          <a:lstStyle/>
          <a:p>
            <a:pPr lvl="0"/>
            <a:r>
              <a:rPr lang="en-US" dirty="0"/>
              <a:t>Use Paper, Cardboard, Clay and Steel targets</a:t>
            </a:r>
          </a:p>
          <a:p>
            <a:pPr lvl="0"/>
            <a:r>
              <a:rPr lang="en-US" dirty="0"/>
              <a:t>No explosive targets</a:t>
            </a:r>
          </a:p>
          <a:p>
            <a:pPr lvl="0"/>
            <a:r>
              <a:rPr lang="en-US" b="1" u="sng" dirty="0"/>
              <a:t>Targets</a:t>
            </a:r>
            <a:r>
              <a:rPr lang="en-US" dirty="0"/>
              <a:t> shall be placed so that shots should directly impact a berm.</a:t>
            </a:r>
          </a:p>
          <a:p>
            <a:pPr lvl="1"/>
            <a:r>
              <a:rPr lang="en-US" dirty="0"/>
              <a:t>Use provided target frames or bring your own that are the proper height.</a:t>
            </a:r>
          </a:p>
          <a:p>
            <a:pPr lvl="1"/>
            <a:r>
              <a:rPr lang="en-US" dirty="0"/>
              <a:t>Targets should be positioned at approximately a 4’ – 6’ height.</a:t>
            </a:r>
          </a:p>
          <a:p>
            <a:r>
              <a:rPr lang="en-US" b="1" u="sng" dirty="0"/>
              <a:t>Do not</a:t>
            </a:r>
            <a:r>
              <a:rPr lang="en-US" dirty="0"/>
              <a:t> place targets directly on a berm</a:t>
            </a:r>
          </a:p>
          <a:p>
            <a:r>
              <a:rPr lang="en-US" b="1" u="sng" dirty="0"/>
              <a:t>Do not</a:t>
            </a:r>
            <a:r>
              <a:rPr lang="en-US" dirty="0"/>
              <a:t> walk, climb or bring vehicles onto the berms and backstops</a:t>
            </a:r>
          </a:p>
          <a:p>
            <a:endParaRPr lang="en-US" dirty="0"/>
          </a:p>
        </p:txBody>
      </p:sp>
      <p:sp>
        <p:nvSpPr>
          <p:cNvPr id="12" name="Text Placeholder 11"/>
          <p:cNvSpPr>
            <a:spLocks noGrp="1"/>
          </p:cNvSpPr>
          <p:nvPr>
            <p:ph type="body" sz="quarter" idx="3"/>
          </p:nvPr>
        </p:nvSpPr>
        <p:spPr>
          <a:xfrm>
            <a:off x="4608512" y="838200"/>
            <a:ext cx="4041775" cy="639762"/>
          </a:xfrm>
        </p:spPr>
        <p:txBody>
          <a:bodyPr numCol="1"/>
          <a:lstStyle/>
          <a:p>
            <a:r>
              <a:rPr lang="en-US" dirty="0"/>
              <a:t>The Reason</a:t>
            </a:r>
          </a:p>
        </p:txBody>
      </p:sp>
      <p:sp>
        <p:nvSpPr>
          <p:cNvPr id="14" name="Content Placeholder 10"/>
          <p:cNvSpPr txBox="1">
            <a:spLocks/>
          </p:cNvSpPr>
          <p:nvPr/>
        </p:nvSpPr>
        <p:spPr>
          <a:xfrm>
            <a:off x="4463845" y="1411953"/>
            <a:ext cx="4267200" cy="1864647"/>
          </a:xfrm>
          <a:prstGeom prst="rect">
            <a:avLst/>
          </a:prstGeom>
        </p:spPr>
        <p:txBody>
          <a:bodyPr vert="horz" lIns="91440" tIns="45720" rIns="91440" bIns="45720" numCol="1"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dirty="0"/>
              <a:t>Ensures berms absorb bullet impact.</a:t>
            </a:r>
          </a:p>
          <a:p>
            <a:r>
              <a:rPr lang="en-US" dirty="0"/>
              <a:t>Prevent ricochets</a:t>
            </a:r>
          </a:p>
          <a:p>
            <a:r>
              <a:rPr lang="en-US" dirty="0"/>
              <a:t>Minimizes damage to frame holders and berm retainers.</a:t>
            </a:r>
          </a:p>
        </p:txBody>
      </p:sp>
      <p:sp>
        <p:nvSpPr>
          <p:cNvPr id="2" name="TextBox 1"/>
          <p:cNvSpPr txBox="1"/>
          <p:nvPr/>
        </p:nvSpPr>
        <p:spPr>
          <a:xfrm>
            <a:off x="5291664" y="4224635"/>
            <a:ext cx="2853089" cy="584775"/>
          </a:xfrm>
          <a:prstGeom prst="rect">
            <a:avLst/>
          </a:prstGeom>
          <a:noFill/>
        </p:spPr>
        <p:txBody>
          <a:bodyPr wrap="none" numCol="1" rtlCol="0">
            <a:spAutoFit/>
          </a:bodyPr>
          <a:lstStyle/>
          <a:p>
            <a:r>
              <a:rPr lang="en-US" sz="3200" b="1" dirty="0"/>
              <a:t>GLASS TARGETS</a:t>
            </a:r>
          </a:p>
        </p:txBody>
      </p:sp>
      <p:sp>
        <p:nvSpPr>
          <p:cNvPr id="8" name="TextBox 7"/>
          <p:cNvSpPr txBox="1"/>
          <p:nvPr/>
        </p:nvSpPr>
        <p:spPr>
          <a:xfrm>
            <a:off x="5244216" y="4698147"/>
            <a:ext cx="3142399" cy="584775"/>
          </a:xfrm>
          <a:prstGeom prst="rect">
            <a:avLst/>
          </a:prstGeom>
          <a:noFill/>
        </p:spPr>
        <p:txBody>
          <a:bodyPr wrap="none" numCol="1" rtlCol="0">
            <a:spAutoFit/>
          </a:bodyPr>
          <a:lstStyle/>
          <a:p>
            <a:r>
              <a:rPr lang="en-US" sz="3200" b="1" dirty="0"/>
              <a:t>PLASTIC TARGETS</a:t>
            </a:r>
          </a:p>
        </p:txBody>
      </p:sp>
    </p:spTree>
    <p:extLst>
      <p:ext uri="{BB962C8B-B14F-4D97-AF65-F5344CB8AC3E}">
        <p14:creationId xmlns:p14="http://schemas.microsoft.com/office/powerpoint/2010/main" val="39125058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639762"/>
          </a:xfrm>
        </p:spPr>
        <p:txBody>
          <a:bodyPr numCol="1">
            <a:normAutofit/>
          </a:bodyPr>
          <a:lstStyle/>
          <a:p>
            <a:r>
              <a:rPr lang="en-US" dirty="0"/>
              <a:t>Pistol Range – Targets and Berms</a:t>
            </a:r>
          </a:p>
        </p:txBody>
      </p:sp>
      <p:sp>
        <p:nvSpPr>
          <p:cNvPr id="10" name="Text Placeholder 9"/>
          <p:cNvSpPr>
            <a:spLocks noGrp="1"/>
          </p:cNvSpPr>
          <p:nvPr>
            <p:ph type="body" idx="1"/>
          </p:nvPr>
        </p:nvSpPr>
        <p:spPr>
          <a:xfrm>
            <a:off x="455612" y="838200"/>
            <a:ext cx="4040188" cy="639762"/>
          </a:xfrm>
        </p:spPr>
        <p:txBody>
          <a:bodyPr numCol="1"/>
          <a:lstStyle/>
          <a:p>
            <a:r>
              <a:rPr lang="en-US" dirty="0"/>
              <a:t>Examples	</a:t>
            </a:r>
          </a:p>
        </p:txBody>
      </p:sp>
      <p:sp>
        <p:nvSpPr>
          <p:cNvPr id="11" name="Content Placeholder 10"/>
          <p:cNvSpPr>
            <a:spLocks noGrp="1"/>
          </p:cNvSpPr>
          <p:nvPr>
            <p:ph sz="half" idx="2"/>
          </p:nvPr>
        </p:nvSpPr>
        <p:spPr>
          <a:xfrm>
            <a:off x="425245" y="1447800"/>
            <a:ext cx="4040188" cy="1447800"/>
          </a:xfrm>
        </p:spPr>
        <p:txBody>
          <a:bodyPr numCol="1">
            <a:normAutofit/>
          </a:bodyPr>
          <a:lstStyle/>
          <a:p>
            <a:pPr lvl="0"/>
            <a:r>
              <a:rPr lang="en-US" dirty="0"/>
              <a:t>Do not walk or put targets on the berms. </a:t>
            </a:r>
          </a:p>
          <a:p>
            <a:pPr lvl="1"/>
            <a:r>
              <a:rPr lang="en-US" dirty="0"/>
              <a:t>Prevents erosion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5100" y="1771651"/>
            <a:ext cx="5054600" cy="3790950"/>
          </a:xfrm>
          <a:prstGeom prst="rect">
            <a:avLst/>
          </a:prstGeom>
        </p:spPr>
      </p:pic>
      <p:cxnSp>
        <p:nvCxnSpPr>
          <p:cNvPr id="5" name="Straight Arrow Connector 4"/>
          <p:cNvCxnSpPr>
            <a:cxnSpLocks/>
          </p:cNvCxnSpPr>
          <p:nvPr/>
        </p:nvCxnSpPr>
        <p:spPr>
          <a:xfrm>
            <a:off x="2819400" y="2057400"/>
            <a:ext cx="3687964" cy="1131889"/>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E4ECC08-64D2-9DA8-CA4E-ADD44C99EB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583" t="23142" r="3055" b="25759"/>
          <a:stretch/>
        </p:blipFill>
        <p:spPr bwMode="auto">
          <a:xfrm>
            <a:off x="404268" y="2896542"/>
            <a:ext cx="3405732" cy="1938187"/>
          </a:xfrm>
          <a:prstGeom prst="rect">
            <a:avLst/>
          </a:prstGeom>
          <a:noFill/>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4BE68BC6-4404-268C-20A1-399354EFB8FA}"/>
              </a:ext>
            </a:extLst>
          </p:cNvPr>
          <p:cNvSpPr txBox="1"/>
          <p:nvPr/>
        </p:nvSpPr>
        <p:spPr>
          <a:xfrm>
            <a:off x="287136" y="4812958"/>
            <a:ext cx="3687964" cy="369332"/>
          </a:xfrm>
          <a:prstGeom prst="rect">
            <a:avLst/>
          </a:prstGeom>
          <a:noFill/>
        </p:spPr>
        <p:txBody>
          <a:bodyPr wrap="square" rtlCol="0">
            <a:spAutoFit/>
          </a:bodyPr>
          <a:lstStyle/>
          <a:p>
            <a:r>
              <a:rPr lang="en-US" dirty="0"/>
              <a:t>Behind the 50 Foot berm is off limits</a:t>
            </a:r>
          </a:p>
        </p:txBody>
      </p:sp>
    </p:spTree>
    <p:extLst>
      <p:ext uri="{BB962C8B-B14F-4D97-AF65-F5344CB8AC3E}">
        <p14:creationId xmlns:p14="http://schemas.microsoft.com/office/powerpoint/2010/main" val="1876902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639762"/>
          </a:xfrm>
        </p:spPr>
        <p:txBody>
          <a:bodyPr numCol="1">
            <a:normAutofit/>
          </a:bodyPr>
          <a:lstStyle/>
          <a:p>
            <a:r>
              <a:rPr lang="en-US" dirty="0"/>
              <a:t>Pistol Range – Targets</a:t>
            </a:r>
          </a:p>
        </p:txBody>
      </p:sp>
      <p:sp>
        <p:nvSpPr>
          <p:cNvPr id="10" name="Text Placeholder 9"/>
          <p:cNvSpPr>
            <a:spLocks noGrp="1"/>
          </p:cNvSpPr>
          <p:nvPr>
            <p:ph type="body" idx="1"/>
          </p:nvPr>
        </p:nvSpPr>
        <p:spPr>
          <a:xfrm>
            <a:off x="455612" y="838200"/>
            <a:ext cx="4040188" cy="639762"/>
          </a:xfrm>
        </p:spPr>
        <p:txBody>
          <a:bodyPr numCol="1"/>
          <a:lstStyle/>
          <a:p>
            <a:r>
              <a:rPr lang="en-US" dirty="0"/>
              <a:t>Examples	</a:t>
            </a:r>
          </a:p>
        </p:txBody>
      </p:sp>
      <p:sp>
        <p:nvSpPr>
          <p:cNvPr id="11" name="Content Placeholder 10"/>
          <p:cNvSpPr>
            <a:spLocks noGrp="1"/>
          </p:cNvSpPr>
          <p:nvPr>
            <p:ph sz="half" idx="2"/>
          </p:nvPr>
        </p:nvSpPr>
        <p:spPr>
          <a:xfrm>
            <a:off x="425245" y="1447800"/>
            <a:ext cx="4040188" cy="533400"/>
          </a:xfrm>
        </p:spPr>
        <p:txBody>
          <a:bodyPr numCol="1">
            <a:normAutofit fontScale="70000" lnSpcReduction="20000"/>
          </a:bodyPr>
          <a:lstStyle/>
          <a:p>
            <a:pPr lvl="0"/>
            <a:r>
              <a:rPr lang="en-US" b="1" u="sng" dirty="0"/>
              <a:t>Incorrect.</a:t>
            </a:r>
            <a:r>
              <a:rPr lang="en-US" dirty="0"/>
              <a:t> Target is too low and not using the proper target uprights.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557981"/>
            <a:ext cx="4210050" cy="5613400"/>
          </a:xfrm>
          <a:prstGeom prst="rect">
            <a:avLst/>
          </a:prstGeom>
        </p:spPr>
      </p:pic>
      <p:cxnSp>
        <p:nvCxnSpPr>
          <p:cNvPr id="5" name="Straight Arrow Connector 4"/>
          <p:cNvCxnSpPr>
            <a:cxnSpLocks/>
          </p:cNvCxnSpPr>
          <p:nvPr/>
        </p:nvCxnSpPr>
        <p:spPr>
          <a:xfrm>
            <a:off x="4153743" y="1915702"/>
            <a:ext cx="1981200" cy="1295400"/>
          </a:xfrm>
          <a:prstGeom prst="straightConnector1">
            <a:avLst/>
          </a:prstGeom>
          <a:ln w="508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6081712" y="2857500"/>
            <a:ext cx="1076325" cy="11430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pic>
        <p:nvPicPr>
          <p:cNvPr id="8" name="Picture 7">
            <a:extLst>
              <a:ext uri="{FF2B5EF4-FFF2-40B4-BE49-F238E27FC236}">
                <a16:creationId xmlns:a16="http://schemas.microsoft.com/office/drawing/2014/main" id="{9FA75B2A-C823-7D06-E3BF-E338F96964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583" t="23142" r="3055" b="25759"/>
          <a:stretch/>
        </p:blipFill>
        <p:spPr bwMode="auto">
          <a:xfrm>
            <a:off x="280322" y="2356757"/>
            <a:ext cx="4026465" cy="2291443"/>
          </a:xfrm>
          <a:prstGeom prst="rect">
            <a:avLst/>
          </a:prstGeom>
          <a:noFill/>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4CAB8164-927B-92C7-B38E-7FB993B0B1A8}"/>
              </a:ext>
            </a:extLst>
          </p:cNvPr>
          <p:cNvSpPr txBox="1"/>
          <p:nvPr/>
        </p:nvSpPr>
        <p:spPr>
          <a:xfrm>
            <a:off x="280323" y="4654425"/>
            <a:ext cx="4010136" cy="369332"/>
          </a:xfrm>
          <a:prstGeom prst="rect">
            <a:avLst/>
          </a:prstGeom>
          <a:noFill/>
        </p:spPr>
        <p:txBody>
          <a:bodyPr wrap="square" rtlCol="0">
            <a:spAutoFit/>
          </a:bodyPr>
          <a:lstStyle/>
          <a:p>
            <a:r>
              <a:rPr lang="en-US" dirty="0"/>
              <a:t>Behind the 50 Foot berm is off limits</a:t>
            </a:r>
          </a:p>
        </p:txBody>
      </p:sp>
    </p:spTree>
    <p:extLst>
      <p:ext uri="{BB962C8B-B14F-4D97-AF65-F5344CB8AC3E}">
        <p14:creationId xmlns:p14="http://schemas.microsoft.com/office/powerpoint/2010/main" val="20913271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639762"/>
          </a:xfrm>
        </p:spPr>
        <p:txBody>
          <a:bodyPr numCol="1">
            <a:normAutofit/>
          </a:bodyPr>
          <a:lstStyle/>
          <a:p>
            <a:r>
              <a:rPr lang="en-US" dirty="0"/>
              <a:t>Pistol Range – Targets</a:t>
            </a:r>
          </a:p>
        </p:txBody>
      </p:sp>
      <p:sp>
        <p:nvSpPr>
          <p:cNvPr id="10" name="Text Placeholder 9"/>
          <p:cNvSpPr>
            <a:spLocks noGrp="1"/>
          </p:cNvSpPr>
          <p:nvPr>
            <p:ph type="body" idx="1"/>
          </p:nvPr>
        </p:nvSpPr>
        <p:spPr>
          <a:xfrm>
            <a:off x="512762" y="609600"/>
            <a:ext cx="4040188" cy="639762"/>
          </a:xfrm>
        </p:spPr>
        <p:txBody>
          <a:bodyPr numCol="1"/>
          <a:lstStyle/>
          <a:p>
            <a:r>
              <a:rPr lang="en-US" dirty="0"/>
              <a:t>Examples	</a:t>
            </a:r>
          </a:p>
        </p:txBody>
      </p:sp>
      <p:sp>
        <p:nvSpPr>
          <p:cNvPr id="11" name="Content Placeholder 10"/>
          <p:cNvSpPr>
            <a:spLocks noGrp="1"/>
          </p:cNvSpPr>
          <p:nvPr>
            <p:ph sz="half" idx="2"/>
          </p:nvPr>
        </p:nvSpPr>
        <p:spPr>
          <a:xfrm>
            <a:off x="555522" y="1219199"/>
            <a:ext cx="8032955" cy="609601"/>
          </a:xfrm>
        </p:spPr>
        <p:txBody>
          <a:bodyPr numCol="1">
            <a:normAutofit fontScale="85000" lnSpcReduction="20000"/>
          </a:bodyPr>
          <a:lstStyle/>
          <a:p>
            <a:pPr lvl="0"/>
            <a:r>
              <a:rPr lang="en-US" b="1" u="sng" dirty="0"/>
              <a:t>Correct.</a:t>
            </a:r>
            <a:r>
              <a:rPr lang="en-US" dirty="0"/>
              <a:t> Targets are at proper height = between 4 – 6 feet off the ground and using the proper uprights and stand(s)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1828800"/>
            <a:ext cx="2590800" cy="372519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1828801"/>
            <a:ext cx="2590800" cy="3725195"/>
          </a:xfrm>
          <a:prstGeom prst="rect">
            <a:avLst/>
          </a:prstGeom>
        </p:spPr>
      </p:pic>
      <p:sp>
        <p:nvSpPr>
          <p:cNvPr id="2" name="TextBox 1">
            <a:extLst>
              <a:ext uri="{FF2B5EF4-FFF2-40B4-BE49-F238E27FC236}">
                <a16:creationId xmlns:a16="http://schemas.microsoft.com/office/drawing/2014/main" id="{5F9C9547-A2EF-9C72-44DA-E80C57346F23}"/>
              </a:ext>
            </a:extLst>
          </p:cNvPr>
          <p:cNvSpPr txBox="1"/>
          <p:nvPr/>
        </p:nvSpPr>
        <p:spPr>
          <a:xfrm flipH="1">
            <a:off x="1905000" y="5553995"/>
            <a:ext cx="2930847" cy="369332"/>
          </a:xfrm>
          <a:prstGeom prst="rect">
            <a:avLst/>
          </a:prstGeom>
          <a:noFill/>
        </p:spPr>
        <p:txBody>
          <a:bodyPr wrap="square" rtlCol="0">
            <a:spAutoFit/>
          </a:bodyPr>
          <a:lstStyle/>
          <a:p>
            <a:r>
              <a:rPr lang="en-US" b="1" i="1" dirty="0">
                <a:effectLst>
                  <a:outerShdw blurRad="38100" dist="38100" dir="2700000" algn="tl">
                    <a:srgbClr val="000000">
                      <a:alpha val="43137"/>
                    </a:srgbClr>
                  </a:outerShdw>
                </a:effectLst>
              </a:rPr>
              <a:t>Steel</a:t>
            </a:r>
            <a:r>
              <a:rPr lang="en-US" dirty="0"/>
              <a:t> Is Behind Target Stand</a:t>
            </a:r>
          </a:p>
        </p:txBody>
      </p:sp>
      <p:sp>
        <p:nvSpPr>
          <p:cNvPr id="8" name="TextBox 7">
            <a:extLst>
              <a:ext uri="{FF2B5EF4-FFF2-40B4-BE49-F238E27FC236}">
                <a16:creationId xmlns:a16="http://schemas.microsoft.com/office/drawing/2014/main" id="{D71B84F2-44C2-B472-1248-E4A5D3601ADA}"/>
              </a:ext>
            </a:extLst>
          </p:cNvPr>
          <p:cNvSpPr txBox="1"/>
          <p:nvPr/>
        </p:nvSpPr>
        <p:spPr>
          <a:xfrm flipH="1">
            <a:off x="5257800" y="5553995"/>
            <a:ext cx="2944762" cy="369332"/>
          </a:xfrm>
          <a:prstGeom prst="rect">
            <a:avLst/>
          </a:prstGeom>
          <a:noFill/>
        </p:spPr>
        <p:txBody>
          <a:bodyPr wrap="square" rtlCol="0">
            <a:spAutoFit/>
          </a:bodyPr>
          <a:lstStyle/>
          <a:p>
            <a:r>
              <a:rPr lang="en-US" b="1" i="1" dirty="0">
                <a:effectLst>
                  <a:outerShdw blurRad="38100" dist="38100" dir="2700000" algn="tl">
                    <a:srgbClr val="000000">
                      <a:alpha val="43137"/>
                    </a:srgbClr>
                  </a:outerShdw>
                </a:effectLst>
              </a:rPr>
              <a:t>No Steel </a:t>
            </a:r>
            <a:r>
              <a:rPr lang="en-US" dirty="0"/>
              <a:t>Behind Target Stand</a:t>
            </a:r>
          </a:p>
        </p:txBody>
      </p:sp>
    </p:spTree>
    <p:extLst>
      <p:ext uri="{BB962C8B-B14F-4D97-AF65-F5344CB8AC3E}">
        <p14:creationId xmlns:p14="http://schemas.microsoft.com/office/powerpoint/2010/main" val="22902709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639762"/>
          </a:xfrm>
        </p:spPr>
        <p:txBody>
          <a:bodyPr numCol="1">
            <a:normAutofit fontScale="90000"/>
          </a:bodyPr>
          <a:lstStyle/>
          <a:p>
            <a:r>
              <a:rPr lang="en-US" dirty="0"/>
              <a:t>Pistol Range – Directions of Fire (</a:t>
            </a:r>
            <a:r>
              <a:rPr lang="en-US" dirty="0" err="1"/>
              <a:t>DoF</a:t>
            </a:r>
            <a:r>
              <a:rPr lang="en-US" dirty="0"/>
              <a:t>) and Target Locations</a:t>
            </a:r>
          </a:p>
        </p:txBody>
      </p:sp>
      <p:sp>
        <p:nvSpPr>
          <p:cNvPr id="10" name="Text Placeholder 9"/>
          <p:cNvSpPr>
            <a:spLocks noGrp="1"/>
          </p:cNvSpPr>
          <p:nvPr>
            <p:ph type="body" idx="1"/>
          </p:nvPr>
        </p:nvSpPr>
        <p:spPr>
          <a:xfrm>
            <a:off x="479266" y="990600"/>
            <a:ext cx="6935788" cy="411162"/>
          </a:xfrm>
        </p:spPr>
        <p:txBody>
          <a:bodyPr numCol="1">
            <a:normAutofit fontScale="92500" lnSpcReduction="10000"/>
          </a:bodyPr>
          <a:lstStyle/>
          <a:p>
            <a:pPr lvl="0"/>
            <a:r>
              <a:rPr lang="en-US" dirty="0"/>
              <a:t>Examples of </a:t>
            </a:r>
            <a:r>
              <a:rPr lang="en-US" u="sng" dirty="0"/>
              <a:t>INCORRECT </a:t>
            </a:r>
            <a:r>
              <a:rPr lang="en-US" dirty="0" err="1"/>
              <a:t>DoF</a:t>
            </a:r>
            <a:r>
              <a:rPr lang="en-US" dirty="0"/>
              <a:t> and Target Locations.</a:t>
            </a:r>
          </a:p>
        </p:txBody>
      </p:sp>
      <p:sp>
        <p:nvSpPr>
          <p:cNvPr id="11" name="Content Placeholder 10"/>
          <p:cNvSpPr>
            <a:spLocks noGrp="1"/>
          </p:cNvSpPr>
          <p:nvPr>
            <p:ph sz="half" idx="2"/>
          </p:nvPr>
        </p:nvSpPr>
        <p:spPr>
          <a:xfrm>
            <a:off x="685800" y="1524000"/>
            <a:ext cx="3994355" cy="609600"/>
          </a:xfrm>
        </p:spPr>
        <p:txBody>
          <a:bodyPr numCol="1">
            <a:normAutofit fontScale="85000" lnSpcReduction="20000"/>
          </a:bodyPr>
          <a:lstStyle/>
          <a:p>
            <a:pPr lvl="0"/>
            <a:r>
              <a:rPr lang="en-US" dirty="0"/>
              <a:t>Shooting towards the Pistol House.</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8489" r="12093"/>
          <a:stretch/>
        </p:blipFill>
        <p:spPr>
          <a:xfrm>
            <a:off x="967740" y="2065361"/>
            <a:ext cx="2994660" cy="3235437"/>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1860"/>
          <a:stretch/>
        </p:blipFill>
        <p:spPr>
          <a:xfrm>
            <a:off x="4419600" y="2362200"/>
            <a:ext cx="3850640" cy="2979761"/>
          </a:xfrm>
          <a:prstGeom prst="rect">
            <a:avLst/>
          </a:prstGeom>
        </p:spPr>
      </p:pic>
      <p:sp>
        <p:nvSpPr>
          <p:cNvPr id="7" name="Content Placeholder 10"/>
          <p:cNvSpPr>
            <a:spLocks noGrp="1"/>
          </p:cNvSpPr>
          <p:nvPr>
            <p:ph sz="half" idx="2"/>
          </p:nvPr>
        </p:nvSpPr>
        <p:spPr>
          <a:xfrm>
            <a:off x="4343400" y="1524000"/>
            <a:ext cx="3994355" cy="838200"/>
          </a:xfrm>
        </p:spPr>
        <p:txBody>
          <a:bodyPr numCol="1">
            <a:normAutofit fontScale="85000" lnSpcReduction="20000"/>
          </a:bodyPr>
          <a:lstStyle/>
          <a:p>
            <a:pPr lvl="0"/>
            <a:r>
              <a:rPr lang="en-US" dirty="0"/>
              <a:t>Shooting toward the right side of the range (toward the </a:t>
            </a:r>
            <a:r>
              <a:rPr lang="en-US" dirty="0" err="1"/>
              <a:t>Pavillion</a:t>
            </a:r>
            <a:r>
              <a:rPr lang="en-US" dirty="0"/>
              <a:t> </a:t>
            </a:r>
            <a:r>
              <a:rPr lang="en-US" dirty="0" err="1"/>
              <a:t>Bldg</a:t>
            </a:r>
            <a:r>
              <a:rPr lang="en-US" dirty="0"/>
              <a:t>).</a:t>
            </a:r>
          </a:p>
        </p:txBody>
      </p:sp>
      <p:sp>
        <p:nvSpPr>
          <p:cNvPr id="8" name="Oval 7"/>
          <p:cNvSpPr/>
          <p:nvPr/>
        </p:nvSpPr>
        <p:spPr>
          <a:xfrm>
            <a:off x="6477000" y="3657600"/>
            <a:ext cx="762000" cy="990600"/>
          </a:xfrm>
          <a:prstGeom prst="ellipse">
            <a:avLst/>
          </a:prstGeom>
          <a:noFill/>
          <a:ln>
            <a:solidFill>
              <a:srgbClr val="FF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12" name="Oval 11"/>
          <p:cNvSpPr/>
          <p:nvPr/>
        </p:nvSpPr>
        <p:spPr>
          <a:xfrm>
            <a:off x="1905000" y="3409097"/>
            <a:ext cx="762000" cy="990600"/>
          </a:xfrm>
          <a:prstGeom prst="ellipse">
            <a:avLst/>
          </a:prstGeom>
          <a:noFill/>
          <a:ln>
            <a:solidFill>
              <a:srgbClr val="FF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cxnSp>
        <p:nvCxnSpPr>
          <p:cNvPr id="5" name="Straight Arrow Connector 4"/>
          <p:cNvCxnSpPr/>
          <p:nvPr/>
        </p:nvCxnSpPr>
        <p:spPr>
          <a:xfrm flipV="1">
            <a:off x="1447800" y="3703661"/>
            <a:ext cx="685800" cy="76200"/>
          </a:xfrm>
          <a:prstGeom prst="straightConnector1">
            <a:avLst/>
          </a:prstGeom>
          <a:ln w="25400">
            <a:solidFill>
              <a:srgbClr val="FF0000">
                <a:alpha val="75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257800" y="3904397"/>
            <a:ext cx="1600200" cy="253052"/>
          </a:xfrm>
          <a:prstGeom prst="straightConnector1">
            <a:avLst/>
          </a:prstGeom>
          <a:ln w="25400">
            <a:solidFill>
              <a:srgbClr val="FF0000">
                <a:alpha val="75000"/>
              </a:srgbClr>
            </a:solidFill>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C3B242D-5D44-F307-FDC9-E7BE04CC61CA}"/>
              </a:ext>
            </a:extLst>
          </p:cNvPr>
          <p:cNvSpPr txBox="1"/>
          <p:nvPr/>
        </p:nvSpPr>
        <p:spPr>
          <a:xfrm>
            <a:off x="1790700" y="5293206"/>
            <a:ext cx="6042660" cy="461665"/>
          </a:xfrm>
          <a:prstGeom prst="rect">
            <a:avLst/>
          </a:prstGeom>
          <a:noFill/>
        </p:spPr>
        <p:txBody>
          <a:bodyPr wrap="square" rtlCol="0">
            <a:spAutoFit/>
          </a:bodyPr>
          <a:lstStyle/>
          <a:p>
            <a:r>
              <a:rPr lang="en-US" sz="2400" b="1" i="1" dirty="0">
                <a:solidFill>
                  <a:srgbClr val="FF0000"/>
                </a:solidFill>
              </a:rPr>
              <a:t>This Area Is Behind the Berm and is Off Limits </a:t>
            </a:r>
          </a:p>
        </p:txBody>
      </p:sp>
    </p:spTree>
    <p:extLst>
      <p:ext uri="{BB962C8B-B14F-4D97-AF65-F5344CB8AC3E}">
        <p14:creationId xmlns:p14="http://schemas.microsoft.com/office/powerpoint/2010/main" val="28926771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228601"/>
            <a:ext cx="8077200" cy="838200"/>
          </a:xfrm>
        </p:spPr>
        <p:txBody>
          <a:bodyPr numCol="1"/>
          <a:lstStyle/>
          <a:p>
            <a:r>
              <a:rPr lang="en-US" dirty="0"/>
              <a:t>                       RIFLE range</a:t>
            </a:r>
          </a:p>
        </p:txBody>
      </p:sp>
      <p:sp>
        <p:nvSpPr>
          <p:cNvPr id="5" name="Text Placeholder 4"/>
          <p:cNvSpPr>
            <a:spLocks noGrp="1"/>
          </p:cNvSpPr>
          <p:nvPr>
            <p:ph type="body" idx="1"/>
          </p:nvPr>
        </p:nvSpPr>
        <p:spPr>
          <a:xfrm>
            <a:off x="685800" y="1524000"/>
            <a:ext cx="7239000" cy="533400"/>
          </a:xfrm>
        </p:spPr>
        <p:txBody>
          <a:bodyPr numCol="1"/>
          <a:lstStyle/>
          <a:p>
            <a:r>
              <a:rPr lang="en-US" sz="2800" dirty="0"/>
              <a:t>            Rifle Range Layout and Rifle Specific Rules</a:t>
            </a:r>
            <a:endParaRPr lang="en-US" sz="1400" dirty="0">
              <a:solidFill>
                <a:schemeClr val="tx1"/>
              </a:solidFill>
            </a:endParaRPr>
          </a:p>
        </p:txBody>
      </p:sp>
      <p:sp>
        <p:nvSpPr>
          <p:cNvPr id="2" name="Footer Placeholder 1"/>
          <p:cNvSpPr>
            <a:spLocks noGrp="1"/>
          </p:cNvSpPr>
          <p:nvPr>
            <p:ph type="ftr" sz="quarter" idx="11"/>
          </p:nvPr>
        </p:nvSpPr>
        <p:spPr/>
        <p:txBody>
          <a:bodyPr numCol="1"/>
          <a:lstStyle/>
          <a:p>
            <a:endParaRPr lang="en-US"/>
          </a:p>
        </p:txBody>
      </p:sp>
      <p:sp>
        <p:nvSpPr>
          <p:cNvPr id="7" name="TextBox 6">
            <a:extLst>
              <a:ext uri="{FF2B5EF4-FFF2-40B4-BE49-F238E27FC236}">
                <a16:creationId xmlns:a16="http://schemas.microsoft.com/office/drawing/2014/main" id="{BC1237C0-44ED-411E-A3BD-C1DF75F84E1D}"/>
              </a:ext>
            </a:extLst>
          </p:cNvPr>
          <p:cNvSpPr txBox="1"/>
          <p:nvPr/>
        </p:nvSpPr>
        <p:spPr>
          <a:xfrm>
            <a:off x="2272683" y="3932872"/>
            <a:ext cx="4572000" cy="1477328"/>
          </a:xfrm>
          <a:prstGeom prst="rect">
            <a:avLst/>
          </a:prstGeom>
          <a:noFill/>
        </p:spPr>
        <p:txBody>
          <a:bodyPr wrap="square" numCol="1">
            <a:spAutoFit/>
          </a:bodyPr>
          <a:lstStyle/>
          <a:p>
            <a:pPr marL="0" indent="0">
              <a:buNone/>
            </a:pPr>
            <a:r>
              <a:rPr lang="en-US" dirty="0"/>
              <a:t>Board of Directors - BOD</a:t>
            </a:r>
          </a:p>
          <a:p>
            <a:pPr marL="0" indent="0">
              <a:buNone/>
            </a:pPr>
            <a:r>
              <a:rPr lang="en-US" dirty="0"/>
              <a:t>Concrete shooting Platform - CSP</a:t>
            </a:r>
          </a:p>
          <a:p>
            <a:pPr marL="0" indent="0">
              <a:buNone/>
            </a:pPr>
            <a:r>
              <a:rPr lang="en-US" dirty="0"/>
              <a:t>Red Safety Line – RSL</a:t>
            </a:r>
          </a:p>
          <a:p>
            <a:pPr marL="0" indent="0">
              <a:buNone/>
            </a:pPr>
            <a:r>
              <a:rPr lang="en-US" dirty="0"/>
              <a:t>Open Bolt Indicator – OBI</a:t>
            </a:r>
          </a:p>
          <a:p>
            <a:pPr marL="0" indent="0">
              <a:buNone/>
            </a:pPr>
            <a:r>
              <a:rPr lang="en-US" dirty="0"/>
              <a:t>Range Safety Officer – RSO</a:t>
            </a:r>
          </a:p>
        </p:txBody>
      </p:sp>
      <p:sp>
        <p:nvSpPr>
          <p:cNvPr id="8" name="Title 1">
            <a:extLst>
              <a:ext uri="{FF2B5EF4-FFF2-40B4-BE49-F238E27FC236}">
                <a16:creationId xmlns:a16="http://schemas.microsoft.com/office/drawing/2014/main" id="{BD9FA64E-95B3-4819-98F1-3A673DC802DF}"/>
              </a:ext>
            </a:extLst>
          </p:cNvPr>
          <p:cNvSpPr txBox="1">
            <a:spLocks/>
          </p:cNvSpPr>
          <p:nvPr/>
        </p:nvSpPr>
        <p:spPr>
          <a:xfrm>
            <a:off x="2286000" y="3538717"/>
            <a:ext cx="4343400" cy="423683"/>
          </a:xfrm>
          <a:prstGeom prst="rect">
            <a:avLst/>
          </a:prstGeom>
        </p:spPr>
        <p:txBody>
          <a:bodyPr vert="horz" lIns="91440" tIns="45720" rIns="91440" bIns="45720" numCol="1" rtlCol="0" anchor="t">
            <a:normAutofit lnSpcReduction="10000"/>
          </a:bodyPr>
          <a:lstStyle>
            <a:lvl1pPr algn="l" defTabSz="914400" rtl="0" eaLnBrk="1" latinLnBrk="0" hangingPunct="1">
              <a:spcBef>
                <a:spcPct val="0"/>
              </a:spcBef>
              <a:buNone/>
              <a:defRPr sz="4000" b="1" kern="1200" cap="all">
                <a:solidFill>
                  <a:srgbClr val="0F5112"/>
                </a:solidFill>
                <a:latin typeface="+mj-lt"/>
                <a:ea typeface="+mj-ea"/>
                <a:cs typeface="+mj-cs"/>
              </a:defRPr>
            </a:lvl1pPr>
          </a:lstStyle>
          <a:p>
            <a:r>
              <a:rPr lang="en-US" sz="2400" b="0" i="1" u="sng" dirty="0"/>
              <a:t>Rifle Range Abbreviations</a:t>
            </a:r>
          </a:p>
        </p:txBody>
      </p:sp>
    </p:spTree>
    <p:extLst>
      <p:ext uri="{BB962C8B-B14F-4D97-AF65-F5344CB8AC3E}">
        <p14:creationId xmlns:p14="http://schemas.microsoft.com/office/powerpoint/2010/main" val="16605138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3">
            <a:extLst>
              <a:ext uri="{FF2B5EF4-FFF2-40B4-BE49-F238E27FC236}">
                <a16:creationId xmlns:a16="http://schemas.microsoft.com/office/drawing/2014/main" id="{19EB283E-D658-0279-5F78-0DAFC70F081A}"/>
              </a:ext>
            </a:extLst>
          </p:cNvPr>
          <p:cNvSpPr>
            <a:spLocks noGrp="1" noChangeArrowheads="1"/>
          </p:cNvSpPr>
          <p:nvPr>
            <p:ph type="title"/>
          </p:nvPr>
        </p:nvSpPr>
        <p:spPr>
          <a:xfrm>
            <a:off x="457200" y="274638"/>
            <a:ext cx="8229600" cy="1143000"/>
          </a:xfrm>
        </p:spPr>
        <p:txBody>
          <a:bodyPr/>
          <a:lstStyle/>
          <a:p>
            <a:pPr eaLnBrk="1" hangingPunct="1"/>
            <a:r>
              <a:rPr lang="en-US" altLang="en-US" cap="none" dirty="0"/>
              <a:t>              RIFLE RANGE</a:t>
            </a:r>
          </a:p>
        </p:txBody>
      </p:sp>
      <p:sp>
        <p:nvSpPr>
          <p:cNvPr id="26627" name="Rectangle 8">
            <a:extLst>
              <a:ext uri="{FF2B5EF4-FFF2-40B4-BE49-F238E27FC236}">
                <a16:creationId xmlns:a16="http://schemas.microsoft.com/office/drawing/2014/main" id="{64759E82-A29E-3AB1-551C-58427C6717AB}"/>
              </a:ext>
            </a:extLst>
          </p:cNvPr>
          <p:cNvSpPr>
            <a:spLocks noGrp="1" noChangeArrowheads="1"/>
          </p:cNvSpPr>
          <p:nvPr>
            <p:ph type="body" idx="4294967295"/>
          </p:nvPr>
        </p:nvSpPr>
        <p:spPr>
          <a:xfrm>
            <a:off x="457200" y="1066800"/>
            <a:ext cx="8229600" cy="4525963"/>
          </a:xfrm>
        </p:spPr>
        <p:txBody>
          <a:bodyPr>
            <a:normAutofit lnSpcReduction="10000"/>
          </a:bodyPr>
          <a:lstStyle/>
          <a:p>
            <a:pPr eaLnBrk="1" hangingPunct="1">
              <a:buFont typeface="Arial" panose="020B0604020202020204" pitchFamily="34" charset="0"/>
              <a:buNone/>
            </a:pPr>
            <a:r>
              <a:rPr lang="en-US" altLang="en-US" dirty="0"/>
              <a:t>Key Points you need to understand:</a:t>
            </a:r>
          </a:p>
          <a:p>
            <a:pPr eaLnBrk="1" hangingPunct="1"/>
            <a:r>
              <a:rPr lang="en-US" altLang="en-US" dirty="0"/>
              <a:t>Safety is the #1 priority</a:t>
            </a:r>
          </a:p>
          <a:p>
            <a:pPr eaLnBrk="1" hangingPunct="1"/>
            <a:r>
              <a:rPr lang="en-US" altLang="en-US" dirty="0"/>
              <a:t>Gate policy </a:t>
            </a:r>
          </a:p>
          <a:p>
            <a:pPr eaLnBrk="1" hangingPunct="1"/>
            <a:r>
              <a:rPr lang="en-US" altLang="en-US" dirty="0"/>
              <a:t>Muzzle discipline</a:t>
            </a:r>
          </a:p>
          <a:p>
            <a:pPr eaLnBrk="1" hangingPunct="1"/>
            <a:r>
              <a:rPr lang="en-US" altLang="en-US" dirty="0"/>
              <a:t>Open chamber indicators</a:t>
            </a:r>
          </a:p>
          <a:p>
            <a:pPr eaLnBrk="1" hangingPunct="1"/>
            <a:r>
              <a:rPr lang="en-US" altLang="en-US" dirty="0"/>
              <a:t>Approved targets</a:t>
            </a:r>
          </a:p>
          <a:p>
            <a:pPr eaLnBrk="1" hangingPunct="1"/>
            <a:r>
              <a:rPr lang="en-US" altLang="en-US" dirty="0"/>
              <a:t>Target placement</a:t>
            </a:r>
          </a:p>
          <a:p>
            <a:pPr eaLnBrk="1" hangingPunct="1"/>
            <a:r>
              <a:rPr lang="en-US" altLang="en-US" dirty="0"/>
              <a:t>Rate of fire</a:t>
            </a:r>
          </a:p>
          <a:p>
            <a:pPr eaLnBrk="1" hangingPunct="1"/>
            <a:r>
              <a:rPr lang="en-US" altLang="en-US" dirty="0"/>
              <a:t>Use of steel targets</a:t>
            </a:r>
          </a:p>
          <a:p>
            <a:pPr eaLnBrk="1" hangingPunct="1"/>
            <a:r>
              <a:rPr lang="en-US" altLang="en-US" dirty="0"/>
              <a:t>Targets for shotgun use </a:t>
            </a:r>
          </a:p>
          <a:p>
            <a:pPr eaLnBrk="1" hangingPunct="1"/>
            <a:r>
              <a:rPr lang="en-US" altLang="en-US" dirty="0"/>
              <a:t>Shipping container policy </a:t>
            </a:r>
          </a:p>
          <a:p>
            <a:pPr eaLnBrk="1" hangingPunct="1"/>
            <a:endParaRPr lang="en-US" altLang="en-US" dirty="0"/>
          </a:p>
        </p:txBody>
      </p:sp>
      <p:sp>
        <p:nvSpPr>
          <p:cNvPr id="2" name="Footer Placeholder 1">
            <a:extLst>
              <a:ext uri="{FF2B5EF4-FFF2-40B4-BE49-F238E27FC236}">
                <a16:creationId xmlns:a16="http://schemas.microsoft.com/office/drawing/2014/main" id="{906DEEC7-78F0-D317-269C-B128EEB1B5BA}"/>
              </a:ext>
            </a:extLst>
          </p:cNvPr>
          <p:cNvSpPr>
            <a:spLocks noGrp="1"/>
          </p:cNvSpPr>
          <p:nvPr>
            <p:ph type="ftr" sz="quarter" idx="11"/>
          </p:nvPr>
        </p:nvSpPr>
        <p:spPr/>
        <p:txBody>
          <a:bodyPr/>
          <a:lstStyle/>
          <a:p>
            <a:pPr>
              <a:defRPr/>
            </a:pPr>
            <a:endParaRPr lang="en-US"/>
          </a:p>
        </p:txBody>
      </p:sp>
      <p:sp>
        <p:nvSpPr>
          <p:cNvPr id="26629" name="Title 1">
            <a:extLst>
              <a:ext uri="{FF2B5EF4-FFF2-40B4-BE49-F238E27FC236}">
                <a16:creationId xmlns:a16="http://schemas.microsoft.com/office/drawing/2014/main" id="{380D1C3F-9500-A345-AA0D-93E168B25C18}"/>
              </a:ext>
            </a:extLst>
          </p:cNvPr>
          <p:cNvSpPr txBox="1">
            <a:spLocks noChangeArrowheads="1"/>
          </p:cNvSpPr>
          <p:nvPr/>
        </p:nvSpPr>
        <p:spPr bwMode="auto">
          <a:xfrm>
            <a:off x="2286000" y="3538538"/>
            <a:ext cx="43434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4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4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9pPr>
          </a:lstStyle>
          <a:p>
            <a:pPr eaLnBrk="1" hangingPunct="1">
              <a:lnSpc>
                <a:spcPct val="90000"/>
              </a:lnSpc>
              <a:spcBef>
                <a:spcPct val="0"/>
              </a:spcBef>
              <a:buFontTx/>
              <a:buNone/>
            </a:pPr>
            <a:endParaRPr lang="en-US" altLang="en-US" i="1" u="sng">
              <a:solidFill>
                <a:srgbClr val="0F5112"/>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3276600" cy="639762"/>
          </a:xfrm>
        </p:spPr>
        <p:txBody>
          <a:bodyPr numCol="1">
            <a:normAutofit/>
          </a:bodyPr>
          <a:lstStyle/>
          <a:p>
            <a:r>
              <a:rPr lang="en-US" dirty="0"/>
              <a:t>Rifle Range </a:t>
            </a:r>
            <a:endParaRPr lang="en-US" dirty="0">
              <a:solidFill>
                <a:srgbClr val="FF0000"/>
              </a:solidFill>
            </a:endParaRPr>
          </a:p>
        </p:txBody>
      </p:sp>
      <p:sp>
        <p:nvSpPr>
          <p:cNvPr id="10" name="Text Placeholder 9"/>
          <p:cNvSpPr>
            <a:spLocks noGrp="1"/>
          </p:cNvSpPr>
          <p:nvPr>
            <p:ph type="body" idx="1"/>
          </p:nvPr>
        </p:nvSpPr>
        <p:spPr>
          <a:xfrm>
            <a:off x="304800" y="1007704"/>
            <a:ext cx="2743200" cy="440096"/>
          </a:xfrm>
        </p:spPr>
        <p:txBody>
          <a:bodyPr numCol="1">
            <a:noAutofit/>
          </a:bodyPr>
          <a:lstStyle/>
          <a:p>
            <a:r>
              <a:rPr lang="en-US" sz="1400" u="sng" dirty="0"/>
              <a:t>When you enter the range</a:t>
            </a:r>
            <a:r>
              <a:rPr lang="en-US" sz="1400" dirty="0"/>
              <a:t>	</a:t>
            </a:r>
          </a:p>
        </p:txBody>
      </p:sp>
      <p:sp>
        <p:nvSpPr>
          <p:cNvPr id="11" name="Content Placeholder 10"/>
          <p:cNvSpPr>
            <a:spLocks noGrp="1"/>
          </p:cNvSpPr>
          <p:nvPr>
            <p:ph sz="half" idx="2"/>
          </p:nvPr>
        </p:nvSpPr>
        <p:spPr>
          <a:xfrm>
            <a:off x="365282" y="1219200"/>
            <a:ext cx="6400281" cy="4191000"/>
          </a:xfrm>
        </p:spPr>
        <p:txBody>
          <a:bodyPr numCol="1">
            <a:normAutofit fontScale="92500" lnSpcReduction="10000"/>
          </a:bodyPr>
          <a:lstStyle/>
          <a:p>
            <a:pPr lvl="0"/>
            <a:r>
              <a:rPr lang="en-US" dirty="0"/>
              <a:t>Read Posted Signage/Know the Range Rules</a:t>
            </a:r>
          </a:p>
          <a:p>
            <a:pPr lvl="1"/>
            <a:r>
              <a:rPr lang="en-US" sz="2100" dirty="0"/>
              <a:t>Something may have changed from your last visit</a:t>
            </a:r>
          </a:p>
          <a:p>
            <a:pPr marL="457200" lvl="1" indent="0">
              <a:buNone/>
            </a:pPr>
            <a:endParaRPr lang="en-US" sz="1600" dirty="0"/>
          </a:p>
          <a:p>
            <a:r>
              <a:rPr lang="en-US" dirty="0"/>
              <a:t>Always Sign-In and Sign-Out using the Range Logbook</a:t>
            </a:r>
          </a:p>
          <a:p>
            <a:pPr lvl="1"/>
            <a:r>
              <a:rPr lang="en-US" dirty="0"/>
              <a:t> Log your “Number of Rounds &amp; Calibers Shot”</a:t>
            </a:r>
          </a:p>
          <a:p>
            <a:pPr marL="0" indent="0">
              <a:buNone/>
            </a:pPr>
            <a:endParaRPr lang="en-US" dirty="0"/>
          </a:p>
          <a:p>
            <a:r>
              <a:rPr lang="en-US" dirty="0"/>
              <a:t>Observe the surrounding and down range areas for people,  vehicles,  unsafe and /or abnormal conditions.</a:t>
            </a:r>
          </a:p>
          <a:p>
            <a:r>
              <a:rPr lang="en-US" dirty="0"/>
              <a:t>Are the </a:t>
            </a:r>
            <a:r>
              <a:rPr lang="en-US" b="1" i="1" u="sng" dirty="0">
                <a:solidFill>
                  <a:srgbClr val="FF0000"/>
                </a:solidFill>
              </a:rPr>
              <a:t>RED Strobe Lights </a:t>
            </a:r>
            <a:r>
              <a:rPr lang="en-US" dirty="0"/>
              <a:t>Flashing or is the Downrange RED Flag flying?</a:t>
            </a:r>
          </a:p>
          <a:p>
            <a:pPr marL="0" lvl="0" indent="0">
              <a:buNone/>
            </a:pPr>
            <a:endParaRPr lang="en-US" dirty="0"/>
          </a:p>
          <a:p>
            <a:pPr lvl="0"/>
            <a:endParaRPr lang="en-US" dirty="0"/>
          </a:p>
          <a:p>
            <a:pPr marL="0" lvl="0" indent="0">
              <a:buNone/>
            </a:pPr>
            <a:endParaRPr lang="en-US" dirty="0"/>
          </a:p>
        </p:txBody>
      </p:sp>
      <p:sp>
        <p:nvSpPr>
          <p:cNvPr id="14" name="Content Placeholder 10"/>
          <p:cNvSpPr txBox="1">
            <a:spLocks/>
          </p:cNvSpPr>
          <p:nvPr/>
        </p:nvSpPr>
        <p:spPr>
          <a:xfrm>
            <a:off x="4463845" y="1411953"/>
            <a:ext cx="4267200" cy="885723"/>
          </a:xfrm>
          <a:prstGeom prst="rect">
            <a:avLst/>
          </a:prstGeom>
        </p:spPr>
        <p:txBody>
          <a:bodyPr vert="horz" lIns="91440" tIns="45720" rIns="91440" bIns="45720" numCol="1"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1800" y="278229"/>
            <a:ext cx="2193822" cy="2816475"/>
          </a:xfrm>
          <a:prstGeom prst="rect">
            <a:avLst/>
          </a:prstGeom>
        </p:spPr>
      </p:pic>
      <p:pic>
        <p:nvPicPr>
          <p:cNvPr id="13" name="Picture 12">
            <a:extLst>
              <a:ext uri="{FF2B5EF4-FFF2-40B4-BE49-F238E27FC236}">
                <a16:creationId xmlns:a16="http://schemas.microsoft.com/office/drawing/2014/main" id="{E51760CA-8117-4531-A47B-9503EB92A4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940" y="3094704"/>
            <a:ext cx="2193822" cy="2925096"/>
          </a:xfrm>
          <a:prstGeom prst="rect">
            <a:avLst/>
          </a:prstGeom>
        </p:spPr>
      </p:pic>
      <p:sp>
        <p:nvSpPr>
          <p:cNvPr id="15" name="Text Placeholder 9">
            <a:extLst>
              <a:ext uri="{FF2B5EF4-FFF2-40B4-BE49-F238E27FC236}">
                <a16:creationId xmlns:a16="http://schemas.microsoft.com/office/drawing/2014/main" id="{C54B7ABD-3EC2-4417-84C5-D60FC9483E0F}"/>
              </a:ext>
            </a:extLst>
          </p:cNvPr>
          <p:cNvSpPr txBox="1">
            <a:spLocks/>
          </p:cNvSpPr>
          <p:nvPr/>
        </p:nvSpPr>
        <p:spPr>
          <a:xfrm>
            <a:off x="304800" y="1698303"/>
            <a:ext cx="3124200" cy="474304"/>
          </a:xfrm>
          <a:prstGeom prst="rect">
            <a:avLst/>
          </a:prstGeom>
        </p:spPr>
        <p:txBody>
          <a:bodyPr vert="horz" lIns="91440" tIns="45720" rIns="91440" bIns="45720" numCol="1" rtlCol="0" anchor="b">
            <a:normAutofit fontScale="92500"/>
          </a:bodyPr>
          <a:lstStyle>
            <a:lvl1pPr marL="0" indent="0" algn="l" defTabSz="9144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sz="1400" u="sng" dirty="0"/>
              <a:t>When you move to Range Sign in station</a:t>
            </a:r>
          </a:p>
        </p:txBody>
      </p:sp>
      <p:sp>
        <p:nvSpPr>
          <p:cNvPr id="16" name="Text Placeholder 9">
            <a:extLst>
              <a:ext uri="{FF2B5EF4-FFF2-40B4-BE49-F238E27FC236}">
                <a16:creationId xmlns:a16="http://schemas.microsoft.com/office/drawing/2014/main" id="{D0E07369-618C-4A8B-9CEE-77F7EA49B8D8}"/>
              </a:ext>
            </a:extLst>
          </p:cNvPr>
          <p:cNvSpPr txBox="1">
            <a:spLocks/>
          </p:cNvSpPr>
          <p:nvPr/>
        </p:nvSpPr>
        <p:spPr>
          <a:xfrm>
            <a:off x="304800" y="3369904"/>
            <a:ext cx="3124200" cy="440096"/>
          </a:xfrm>
          <a:prstGeom prst="rect">
            <a:avLst/>
          </a:prstGeom>
        </p:spPr>
        <p:txBody>
          <a:bodyPr vert="horz" lIns="91440" tIns="45720" rIns="91440" bIns="45720" numCol="1" rtlCol="0" anchor="b">
            <a:noAutofit/>
          </a:bodyPr>
          <a:lstStyle>
            <a:lvl1pPr marL="0" indent="0" algn="l" defTabSz="9144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sz="1400" u="sng" dirty="0"/>
              <a:t>When you move to the Shooting Area</a:t>
            </a:r>
            <a:r>
              <a:rPr lang="en-US" sz="1400" dirty="0"/>
              <a:t>	</a:t>
            </a:r>
          </a:p>
        </p:txBody>
      </p:sp>
    </p:spTree>
    <p:extLst>
      <p:ext uri="{BB962C8B-B14F-4D97-AF65-F5344CB8AC3E}">
        <p14:creationId xmlns:p14="http://schemas.microsoft.com/office/powerpoint/2010/main" val="1702741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numCol="1"/>
          <a:lstStyle/>
          <a:p>
            <a:r>
              <a:rPr lang="en-US" dirty="0"/>
              <a:t>Drugs &amp; Alcohol</a:t>
            </a:r>
          </a:p>
        </p:txBody>
      </p:sp>
      <p:sp>
        <p:nvSpPr>
          <p:cNvPr id="6" name="Content Placeholder 5"/>
          <p:cNvSpPr>
            <a:spLocks noGrp="1"/>
          </p:cNvSpPr>
          <p:nvPr>
            <p:ph idx="1"/>
          </p:nvPr>
        </p:nvSpPr>
        <p:spPr/>
        <p:txBody>
          <a:bodyPr numCol="1"/>
          <a:lstStyle/>
          <a:p>
            <a:r>
              <a:rPr lang="en-US" dirty="0"/>
              <a:t>Absolutely no drug or alcohol use before or</a:t>
            </a:r>
          </a:p>
          <a:p>
            <a:pPr marL="0" indent="0">
              <a:buNone/>
            </a:pPr>
            <a:r>
              <a:rPr lang="en-US" dirty="0"/>
              <a:t>     during shooting activities, including bystanders</a:t>
            </a:r>
          </a:p>
          <a:p>
            <a:pPr marL="0" indent="0">
              <a:buNone/>
            </a:pPr>
            <a:endParaRPr lang="en-US" dirty="0"/>
          </a:p>
          <a:p>
            <a:r>
              <a:rPr lang="en-US" dirty="0"/>
              <a:t>No one in possession of illegal drugs or </a:t>
            </a:r>
          </a:p>
          <a:p>
            <a:pPr marL="0" indent="0">
              <a:buNone/>
            </a:pPr>
            <a:r>
              <a:rPr lang="en-US" dirty="0"/>
              <a:t>     marijuana is allowed on club property </a:t>
            </a:r>
          </a:p>
          <a:p>
            <a:pPr marL="0" indent="0">
              <a:buNone/>
            </a:pPr>
            <a:r>
              <a:rPr lang="en-US" dirty="0"/>
              <a:t>     at any time</a:t>
            </a:r>
          </a:p>
        </p:txBody>
      </p:sp>
      <p:pic>
        <p:nvPicPr>
          <p:cNvPr id="1026" name="Picture 2" descr="Image result for no alcohol or dru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797995" y="2438400"/>
            <a:ext cx="3063430" cy="3024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0951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8">
            <a:extLst>
              <a:ext uri="{FF2B5EF4-FFF2-40B4-BE49-F238E27FC236}">
                <a16:creationId xmlns:a16="http://schemas.microsoft.com/office/drawing/2014/main" id="{F2BA0414-A875-D92F-35D4-F7A683085E82}"/>
              </a:ext>
            </a:extLst>
          </p:cNvPr>
          <p:cNvSpPr>
            <a:spLocks noGrp="1" noChangeArrowheads="1"/>
          </p:cNvSpPr>
          <p:nvPr>
            <p:ph type="title"/>
          </p:nvPr>
        </p:nvSpPr>
        <p:spPr>
          <a:xfrm>
            <a:off x="457200" y="274638"/>
            <a:ext cx="8229600" cy="639762"/>
          </a:xfrm>
        </p:spPr>
        <p:txBody>
          <a:bodyPr/>
          <a:lstStyle/>
          <a:p>
            <a:pPr eaLnBrk="1" hangingPunct="1"/>
            <a:r>
              <a:rPr lang="en-US" altLang="en-US"/>
              <a:t>Safety Tips</a:t>
            </a:r>
            <a:endParaRPr lang="en-US" altLang="en-US">
              <a:solidFill>
                <a:srgbClr val="FF0000"/>
              </a:solidFill>
            </a:endParaRPr>
          </a:p>
        </p:txBody>
      </p:sp>
      <p:sp>
        <p:nvSpPr>
          <p:cNvPr id="11" name="Content Placeholder 10">
            <a:extLst>
              <a:ext uri="{FF2B5EF4-FFF2-40B4-BE49-F238E27FC236}">
                <a16:creationId xmlns:a16="http://schemas.microsoft.com/office/drawing/2014/main" id="{B91DB4DD-226E-651A-5D6F-3F6BB664E92B}"/>
              </a:ext>
            </a:extLst>
          </p:cNvPr>
          <p:cNvSpPr>
            <a:spLocks noGrp="1"/>
          </p:cNvSpPr>
          <p:nvPr>
            <p:ph sz="half" idx="2"/>
          </p:nvPr>
        </p:nvSpPr>
        <p:spPr>
          <a:xfrm>
            <a:off x="425450" y="914400"/>
            <a:ext cx="8261350" cy="4648200"/>
          </a:xfrm>
        </p:spPr>
        <p:txBody>
          <a:bodyPr rtlCol="0">
            <a:normAutofit fontScale="85000" lnSpcReduction="10000"/>
          </a:bodyPr>
          <a:lstStyle/>
          <a:p>
            <a:pPr eaLnBrk="1" fontAlgn="auto" hangingPunct="1">
              <a:spcAft>
                <a:spcPts val="0"/>
              </a:spcAft>
              <a:defRPr/>
            </a:pPr>
            <a:r>
              <a:rPr lang="en-US" b="1" i="1" u="sng" dirty="0"/>
              <a:t>While at this Rifle Range, everyone Must wear appropriate Safety equipment at all times – Eye and Ear protection is mandatory. </a:t>
            </a:r>
          </a:p>
          <a:p>
            <a:pPr eaLnBrk="1" fontAlgn="auto" hangingPunct="1">
              <a:spcAft>
                <a:spcPts val="0"/>
              </a:spcAft>
              <a:defRPr/>
            </a:pPr>
            <a:r>
              <a:rPr lang="en-US" dirty="0"/>
              <a:t>Maintain muzzle control at all times, especially when entering and exiting the range – don’t sweep people with muzzle</a:t>
            </a:r>
          </a:p>
          <a:p>
            <a:pPr eaLnBrk="1" fontAlgn="auto" hangingPunct="1">
              <a:spcAft>
                <a:spcPts val="0"/>
              </a:spcAft>
              <a:defRPr/>
            </a:pPr>
            <a:r>
              <a:rPr lang="en-US" dirty="0"/>
              <a:t>Take a moment to look around and observe for unsafe conditions </a:t>
            </a:r>
          </a:p>
          <a:p>
            <a:pPr eaLnBrk="1" fontAlgn="auto" hangingPunct="1">
              <a:spcAft>
                <a:spcPts val="0"/>
              </a:spcAft>
              <a:defRPr/>
            </a:pPr>
            <a:r>
              <a:rPr lang="en-US" dirty="0"/>
              <a:t>Treat all firearms as if they are loaded</a:t>
            </a:r>
          </a:p>
          <a:p>
            <a:pPr eaLnBrk="1" fontAlgn="auto" hangingPunct="1">
              <a:spcAft>
                <a:spcPts val="0"/>
              </a:spcAft>
              <a:defRPr/>
            </a:pPr>
            <a:r>
              <a:rPr lang="en-US" dirty="0"/>
              <a:t>Avoid cross range firing, move your location to square up to your target</a:t>
            </a:r>
          </a:p>
          <a:p>
            <a:pPr eaLnBrk="1" fontAlgn="auto" hangingPunct="1">
              <a:spcAft>
                <a:spcPts val="0"/>
              </a:spcAft>
              <a:defRPr/>
            </a:pPr>
            <a:r>
              <a:rPr lang="en-US" dirty="0"/>
              <a:t>When sighting in a new gun or optic, start at the first berm to ensure you’ll hit paper as you move your target down range</a:t>
            </a:r>
          </a:p>
          <a:p>
            <a:pPr eaLnBrk="1" fontAlgn="auto" hangingPunct="1">
              <a:spcAft>
                <a:spcPts val="0"/>
              </a:spcAft>
              <a:defRPr/>
            </a:pPr>
            <a:r>
              <a:rPr lang="en-US" dirty="0"/>
              <a:t>The </a:t>
            </a:r>
            <a:r>
              <a:rPr lang="en-US" b="1" i="1" u="sng" dirty="0">
                <a:solidFill>
                  <a:srgbClr val="FF0000"/>
                </a:solidFill>
              </a:rPr>
              <a:t>RED SAFETY LINE </a:t>
            </a:r>
            <a:r>
              <a:rPr lang="en-US" dirty="0"/>
              <a:t>on the “Concrete Shooting Platform” (CSP) is not to be crossed unless the Range is Live / Hot and Strobes / Flags are no longer active and Downrange is Safe.</a:t>
            </a:r>
          </a:p>
          <a:p>
            <a:pPr eaLnBrk="1" fontAlgn="auto" hangingPunct="1">
              <a:spcAft>
                <a:spcPts val="0"/>
              </a:spcAft>
              <a:defRPr/>
            </a:pPr>
            <a:r>
              <a:rPr lang="en-US" dirty="0"/>
              <a:t>If a </a:t>
            </a:r>
            <a:r>
              <a:rPr lang="en-US" b="1" i="1" u="sng" dirty="0">
                <a:solidFill>
                  <a:srgbClr val="FF0000"/>
                </a:solidFill>
              </a:rPr>
              <a:t>Range Safety Officer </a:t>
            </a:r>
            <a:r>
              <a:rPr lang="en-US" dirty="0"/>
              <a:t>(RSO) is available, or responsible for Range activities, such as a Sanctioned Shoot, Firearms Training, or in general command of the range, pay attention to his or her instructions.</a:t>
            </a:r>
          </a:p>
          <a:p>
            <a:pPr marL="0" indent="0" eaLnBrk="1" fontAlgn="auto" hangingPunct="1">
              <a:spcAft>
                <a:spcPts val="0"/>
              </a:spcAft>
              <a:buFont typeface="Arial" panose="020B0604020202020204" pitchFamily="34" charset="0"/>
              <a:buNone/>
              <a:defRPr/>
            </a:pPr>
            <a:endParaRPr lang="en-US" dirty="0"/>
          </a:p>
          <a:p>
            <a:pPr eaLnBrk="1" fontAlgn="auto" hangingPunct="1">
              <a:spcAft>
                <a:spcPts val="0"/>
              </a:spcAft>
              <a:defRPr/>
            </a:pPr>
            <a:endParaRPr lang="en-US" dirty="0"/>
          </a:p>
          <a:p>
            <a:pPr eaLnBrk="1" fontAlgn="auto" hangingPunct="1">
              <a:spcAft>
                <a:spcPts val="0"/>
              </a:spcAft>
              <a:defRPr/>
            </a:pPr>
            <a:endParaRPr lang="en-US" dirty="0"/>
          </a:p>
          <a:p>
            <a:pPr marL="0" indent="0" eaLnBrk="1" fontAlgn="auto" hangingPunct="1">
              <a:spcAft>
                <a:spcPts val="0"/>
              </a:spcAft>
              <a:buFont typeface="Arial" panose="020B0604020202020204" pitchFamily="34" charset="0"/>
              <a:buNone/>
              <a:defRPr/>
            </a:pPr>
            <a:endParaRPr lang="en-US" dirty="0"/>
          </a:p>
          <a:p>
            <a:pPr eaLnBrk="1" fontAlgn="auto" hangingPunct="1">
              <a:spcAft>
                <a:spcPts val="0"/>
              </a:spcAft>
              <a:defRPr/>
            </a:pPr>
            <a:endParaRPr lang="en-US" dirty="0"/>
          </a:p>
          <a:p>
            <a:pPr marL="0" indent="0" eaLnBrk="1" fontAlgn="auto" hangingPunct="1">
              <a:spcAft>
                <a:spcPts val="0"/>
              </a:spcAft>
              <a:buFont typeface="Arial" panose="020B0604020202020204" pitchFamily="34" charset="0"/>
              <a:buNone/>
              <a:defRPr/>
            </a:pPr>
            <a:endParaRPr lang="en-US" dirty="0"/>
          </a:p>
        </p:txBody>
      </p:sp>
      <p:sp>
        <p:nvSpPr>
          <p:cNvPr id="28676" name="Content Placeholder 10">
            <a:extLst>
              <a:ext uri="{FF2B5EF4-FFF2-40B4-BE49-F238E27FC236}">
                <a16:creationId xmlns:a16="http://schemas.microsoft.com/office/drawing/2014/main" id="{8C3906B8-DA7F-97B9-1AEF-D45DC89212A0}"/>
              </a:ext>
            </a:extLst>
          </p:cNvPr>
          <p:cNvSpPr txBox="1">
            <a:spLocks noChangeArrowheads="1"/>
          </p:cNvSpPr>
          <p:nvPr/>
        </p:nvSpPr>
        <p:spPr bwMode="auto">
          <a:xfrm>
            <a:off x="4464050" y="1411288"/>
            <a:ext cx="42672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4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4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9pPr>
          </a:lstStyle>
          <a:p>
            <a:pPr eaLnBrk="1" hangingPunct="1"/>
            <a:endParaRPr lang="en-US" altLang="en-US"/>
          </a:p>
        </p:txBody>
      </p:sp>
      <p:sp>
        <p:nvSpPr>
          <p:cNvPr id="2" name="Footer Placeholder 1">
            <a:extLst>
              <a:ext uri="{FF2B5EF4-FFF2-40B4-BE49-F238E27FC236}">
                <a16:creationId xmlns:a16="http://schemas.microsoft.com/office/drawing/2014/main" id="{CCC79771-71A0-490A-0F18-90B452323095}"/>
              </a:ext>
            </a:extLst>
          </p:cNvPr>
          <p:cNvSpPr>
            <a:spLocks noGrp="1"/>
          </p:cNvSpPr>
          <p:nvPr>
            <p:ph type="ftr" sz="quarter" idx="11"/>
          </p:nvPr>
        </p:nvSpPr>
        <p:spPr/>
        <p:txBody>
          <a:bodyPr/>
          <a:lstStyle/>
          <a:p>
            <a:pPr>
              <a:defRPr/>
            </a:pPr>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639762"/>
          </a:xfrm>
        </p:spPr>
        <p:txBody>
          <a:bodyPr numCol="1">
            <a:normAutofit/>
          </a:bodyPr>
          <a:lstStyle/>
          <a:p>
            <a:r>
              <a:rPr lang="en-US" dirty="0"/>
              <a:t>Rifle Range – Concrete Shooting Platform (CSP)</a:t>
            </a:r>
            <a:endParaRPr lang="en-US" dirty="0">
              <a:solidFill>
                <a:srgbClr val="FF0000"/>
              </a:solidFill>
            </a:endParaRPr>
          </a:p>
        </p:txBody>
      </p:sp>
      <p:sp>
        <p:nvSpPr>
          <p:cNvPr id="10" name="Text Placeholder 9"/>
          <p:cNvSpPr>
            <a:spLocks noGrp="1"/>
          </p:cNvSpPr>
          <p:nvPr>
            <p:ph type="body" idx="1"/>
          </p:nvPr>
        </p:nvSpPr>
        <p:spPr>
          <a:xfrm>
            <a:off x="455612" y="838200"/>
            <a:ext cx="2820988" cy="573753"/>
          </a:xfrm>
        </p:spPr>
        <p:txBody>
          <a:bodyPr numCol="1">
            <a:normAutofit fontScale="40000" lnSpcReduction="20000"/>
          </a:bodyPr>
          <a:lstStyle/>
          <a:p>
            <a:r>
              <a:rPr lang="en-US" sz="3000" dirty="0"/>
              <a:t>The Rules – 25 Meters out to 100 Meters</a:t>
            </a:r>
            <a:r>
              <a:rPr lang="en-US" sz="2000" dirty="0"/>
              <a:t>	</a:t>
            </a:r>
          </a:p>
        </p:txBody>
      </p:sp>
      <p:sp>
        <p:nvSpPr>
          <p:cNvPr id="11" name="Content Placeholder 10"/>
          <p:cNvSpPr>
            <a:spLocks noGrp="1"/>
          </p:cNvSpPr>
          <p:nvPr>
            <p:ph sz="half" idx="2"/>
          </p:nvPr>
        </p:nvSpPr>
        <p:spPr>
          <a:xfrm>
            <a:off x="425245" y="1447800"/>
            <a:ext cx="4040188" cy="4191000"/>
          </a:xfrm>
        </p:spPr>
        <p:txBody>
          <a:bodyPr numCol="1">
            <a:normAutofit fontScale="77500" lnSpcReduction="20000"/>
          </a:bodyPr>
          <a:lstStyle/>
          <a:p>
            <a:pPr lvl="0"/>
            <a:r>
              <a:rPr lang="en-US" dirty="0"/>
              <a:t>Observers and other persons attending, MUST Remain back and away from firearms forward of the </a:t>
            </a:r>
            <a:r>
              <a:rPr lang="en-US" b="1" i="1" u="sng" dirty="0">
                <a:solidFill>
                  <a:srgbClr val="FF0000"/>
                </a:solidFill>
              </a:rPr>
              <a:t>Red Safety Line </a:t>
            </a:r>
          </a:p>
          <a:p>
            <a:pPr lvl="0"/>
            <a:r>
              <a:rPr lang="en-US" dirty="0"/>
              <a:t>Firearms not on the shooting benches must be in their case, if uncased they must be in a gun rack with an </a:t>
            </a:r>
            <a:r>
              <a:rPr lang="en-US" b="1" i="1" u="sng" dirty="0">
                <a:solidFill>
                  <a:srgbClr val="FF0000"/>
                </a:solidFill>
              </a:rPr>
              <a:t>Open Bolt Indicator </a:t>
            </a:r>
            <a:r>
              <a:rPr lang="en-US" dirty="0"/>
              <a:t>(OBI)</a:t>
            </a:r>
          </a:p>
          <a:p>
            <a:pPr lvl="0"/>
            <a:r>
              <a:rPr lang="en-US" dirty="0"/>
              <a:t>The Left Side of the CSP are for distances from 25 meters out to 100 meters only, this will ensure that all firing is perpendicular to the firing line</a:t>
            </a:r>
          </a:p>
          <a:p>
            <a:pPr lvl="0"/>
            <a:r>
              <a:rPr lang="en-US" dirty="0"/>
              <a:t>The Left Side of the CSP may also be used for Handguns, using only the 25 and 50 meter distances</a:t>
            </a:r>
          </a:p>
          <a:p>
            <a:pPr lvl="0"/>
            <a:endParaRPr lang="en-US" dirty="0"/>
          </a:p>
          <a:p>
            <a:pPr lvl="0"/>
            <a:endParaRPr lang="en-US" dirty="0"/>
          </a:p>
          <a:p>
            <a:pPr lvl="0"/>
            <a:endParaRPr lang="en-US" dirty="0"/>
          </a:p>
          <a:p>
            <a:pPr marL="0" lvl="0" indent="0">
              <a:buNone/>
            </a:pPr>
            <a:endParaRPr lang="en-US" dirty="0"/>
          </a:p>
        </p:txBody>
      </p:sp>
      <p:sp>
        <p:nvSpPr>
          <p:cNvPr id="12" name="Text Placeholder 11"/>
          <p:cNvSpPr>
            <a:spLocks noGrp="1"/>
          </p:cNvSpPr>
          <p:nvPr>
            <p:ph type="body" sz="quarter" idx="3"/>
          </p:nvPr>
        </p:nvSpPr>
        <p:spPr>
          <a:xfrm>
            <a:off x="4608512" y="838200"/>
            <a:ext cx="4041775" cy="228600"/>
          </a:xfrm>
        </p:spPr>
        <p:txBody>
          <a:bodyPr numCol="1">
            <a:normAutofit fontScale="40000" lnSpcReduction="20000"/>
          </a:bodyPr>
          <a:lstStyle/>
          <a:p>
            <a:endParaRPr lang="en-US" dirty="0"/>
          </a:p>
        </p:txBody>
      </p:sp>
      <p:sp>
        <p:nvSpPr>
          <p:cNvPr id="14" name="Content Placeholder 10"/>
          <p:cNvSpPr txBox="1">
            <a:spLocks/>
          </p:cNvSpPr>
          <p:nvPr/>
        </p:nvSpPr>
        <p:spPr>
          <a:xfrm>
            <a:off x="4463845" y="1411953"/>
            <a:ext cx="4267200" cy="885723"/>
          </a:xfrm>
          <a:prstGeom prst="rect">
            <a:avLst/>
          </a:prstGeom>
        </p:spPr>
        <p:txBody>
          <a:bodyPr vert="horz" lIns="91440" tIns="45720" rIns="91440" bIns="45720" numCol="1"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endParaRPr lang="en-US" dirty="0"/>
          </a:p>
        </p:txBody>
      </p:sp>
      <p:sp>
        <p:nvSpPr>
          <p:cNvPr id="2" name="Content Placeholder 1"/>
          <p:cNvSpPr>
            <a:spLocks noGrp="1"/>
          </p:cNvSpPr>
          <p:nvPr>
            <p:ph sz="quarter" idx="4"/>
          </p:nvPr>
        </p:nvSpPr>
        <p:spPr>
          <a:xfrm flipV="1">
            <a:off x="4576557" y="1295400"/>
            <a:ext cx="4041775" cy="116553"/>
          </a:xfrm>
        </p:spPr>
        <p:txBody>
          <a:bodyPr numCol="1">
            <a:normAutofit fontScale="25000" lnSpcReduction="20000"/>
          </a:bodyPr>
          <a:lstStyle/>
          <a:p>
            <a:pPr marL="0" indent="0">
              <a:buNone/>
            </a:pP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8201" y="914400"/>
            <a:ext cx="3962400" cy="5105400"/>
          </a:xfrm>
          <a:prstGeom prst="rect">
            <a:avLst/>
          </a:prstGeom>
        </p:spPr>
      </p:pic>
      <p:sp>
        <p:nvSpPr>
          <p:cNvPr id="4" name="Footer Placeholder 3"/>
          <p:cNvSpPr>
            <a:spLocks noGrp="1"/>
          </p:cNvSpPr>
          <p:nvPr>
            <p:ph type="ftr" sz="quarter" idx="11"/>
          </p:nvPr>
        </p:nvSpPr>
        <p:spPr/>
        <p:txBody>
          <a:bodyPr numCol="1"/>
          <a:lstStyle/>
          <a:p>
            <a:endParaRPr lang="en-US"/>
          </a:p>
        </p:txBody>
      </p:sp>
    </p:spTree>
    <p:extLst>
      <p:ext uri="{BB962C8B-B14F-4D97-AF65-F5344CB8AC3E}">
        <p14:creationId xmlns:p14="http://schemas.microsoft.com/office/powerpoint/2010/main" val="8907413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numCol="1">
            <a:normAutofit/>
          </a:bodyPr>
          <a:lstStyle/>
          <a:p>
            <a:pPr algn="ctr"/>
            <a:r>
              <a:rPr lang="en-US" dirty="0"/>
              <a:t>Rifle Range layout – left side of CSP</a:t>
            </a:r>
            <a:endParaRPr lang="en-US"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0000" y="1298819"/>
            <a:ext cx="6426200" cy="4793762"/>
          </a:xfrm>
        </p:spPr>
      </p:pic>
      <p:sp>
        <p:nvSpPr>
          <p:cNvPr id="3" name="Footer Placeholder 2"/>
          <p:cNvSpPr>
            <a:spLocks noGrp="1"/>
          </p:cNvSpPr>
          <p:nvPr>
            <p:ph type="ftr" sz="quarter" idx="11"/>
          </p:nvPr>
        </p:nvSpPr>
        <p:spPr/>
        <p:txBody>
          <a:bodyPr numCol="1"/>
          <a:lstStyle/>
          <a:p>
            <a:endParaRPr lang="en-US"/>
          </a:p>
        </p:txBody>
      </p:sp>
      <p:sp>
        <p:nvSpPr>
          <p:cNvPr id="5" name="Sun 4">
            <a:extLst>
              <a:ext uri="{FF2B5EF4-FFF2-40B4-BE49-F238E27FC236}">
                <a16:creationId xmlns:a16="http://schemas.microsoft.com/office/drawing/2014/main" id="{EF657C46-A879-4F9E-9905-E3874DC78CBC}"/>
              </a:ext>
            </a:extLst>
          </p:cNvPr>
          <p:cNvSpPr/>
          <p:nvPr/>
        </p:nvSpPr>
        <p:spPr>
          <a:xfrm>
            <a:off x="5645315" y="1759993"/>
            <a:ext cx="457200" cy="449976"/>
          </a:xfrm>
          <a:prstGeom prst="sun">
            <a:avLst/>
          </a:prstGeom>
          <a:pattFill prst="pct5">
            <a:fgClr>
              <a:srgbClr val="C0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6" name="TextBox 5">
            <a:extLst>
              <a:ext uri="{FF2B5EF4-FFF2-40B4-BE49-F238E27FC236}">
                <a16:creationId xmlns:a16="http://schemas.microsoft.com/office/drawing/2014/main" id="{AA48C793-1826-48F3-BFBD-7B332115D952}"/>
              </a:ext>
            </a:extLst>
          </p:cNvPr>
          <p:cNvSpPr txBox="1"/>
          <p:nvPr/>
        </p:nvSpPr>
        <p:spPr>
          <a:xfrm>
            <a:off x="5410200" y="1374503"/>
            <a:ext cx="882445" cy="369332"/>
          </a:xfrm>
          <a:prstGeom prst="rect">
            <a:avLst/>
          </a:prstGeom>
          <a:solidFill>
            <a:srgbClr val="FFFF00"/>
          </a:solidFill>
        </p:spPr>
        <p:txBody>
          <a:bodyPr wrap="square" numCol="1" rtlCol="0">
            <a:spAutoFit/>
          </a:bodyPr>
          <a:lstStyle/>
          <a:p>
            <a:r>
              <a:rPr lang="en-US" b="1" dirty="0">
                <a:solidFill>
                  <a:srgbClr val="FF0000"/>
                </a:solidFill>
              </a:rPr>
              <a:t>Strobe</a:t>
            </a:r>
          </a:p>
        </p:txBody>
      </p:sp>
    </p:spTree>
    <p:extLst>
      <p:ext uri="{BB962C8B-B14F-4D97-AF65-F5344CB8AC3E}">
        <p14:creationId xmlns:p14="http://schemas.microsoft.com/office/powerpoint/2010/main" val="41603139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numCol="1">
            <a:normAutofit/>
          </a:bodyPr>
          <a:lstStyle/>
          <a:p>
            <a:pPr algn="ctr"/>
            <a:r>
              <a:rPr lang="en-US" dirty="0"/>
              <a:t>Rifle Range layout –  right side of CSP</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0001" y="1069846"/>
            <a:ext cx="6603998" cy="4946906"/>
          </a:xfrm>
        </p:spPr>
      </p:pic>
      <p:sp>
        <p:nvSpPr>
          <p:cNvPr id="3" name="Footer Placeholder 2"/>
          <p:cNvSpPr>
            <a:spLocks noGrp="1"/>
          </p:cNvSpPr>
          <p:nvPr>
            <p:ph type="ftr" sz="quarter" idx="11"/>
          </p:nvPr>
        </p:nvSpPr>
        <p:spPr/>
        <p:txBody>
          <a:bodyPr numCol="1"/>
          <a:lstStyle/>
          <a:p>
            <a:endParaRPr lang="en-US"/>
          </a:p>
        </p:txBody>
      </p:sp>
      <p:sp>
        <p:nvSpPr>
          <p:cNvPr id="5" name="Sun 4">
            <a:extLst>
              <a:ext uri="{FF2B5EF4-FFF2-40B4-BE49-F238E27FC236}">
                <a16:creationId xmlns:a16="http://schemas.microsoft.com/office/drawing/2014/main" id="{0005DD6D-85C9-4DA2-ACDC-DEC5140C3A90}"/>
              </a:ext>
            </a:extLst>
          </p:cNvPr>
          <p:cNvSpPr/>
          <p:nvPr/>
        </p:nvSpPr>
        <p:spPr>
          <a:xfrm>
            <a:off x="4502315" y="1715688"/>
            <a:ext cx="457200" cy="449976"/>
          </a:xfrm>
          <a:prstGeom prst="sun">
            <a:avLst/>
          </a:prstGeom>
          <a:pattFill prst="pct5">
            <a:fgClr>
              <a:srgbClr val="C0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6" name="TextBox 5">
            <a:extLst>
              <a:ext uri="{FF2B5EF4-FFF2-40B4-BE49-F238E27FC236}">
                <a16:creationId xmlns:a16="http://schemas.microsoft.com/office/drawing/2014/main" id="{6FB652D2-8E6B-4BAA-B113-7DBBA43AA1E2}"/>
              </a:ext>
            </a:extLst>
          </p:cNvPr>
          <p:cNvSpPr txBox="1"/>
          <p:nvPr/>
        </p:nvSpPr>
        <p:spPr>
          <a:xfrm>
            <a:off x="4267200" y="1330198"/>
            <a:ext cx="882445" cy="369332"/>
          </a:xfrm>
          <a:prstGeom prst="rect">
            <a:avLst/>
          </a:prstGeom>
          <a:solidFill>
            <a:srgbClr val="FFFF00"/>
          </a:solidFill>
        </p:spPr>
        <p:txBody>
          <a:bodyPr wrap="square" numCol="1" rtlCol="0">
            <a:spAutoFit/>
          </a:bodyPr>
          <a:lstStyle/>
          <a:p>
            <a:r>
              <a:rPr lang="en-US" b="1" dirty="0">
                <a:solidFill>
                  <a:srgbClr val="FF0000"/>
                </a:solidFill>
              </a:rPr>
              <a:t>Strobe</a:t>
            </a:r>
          </a:p>
        </p:txBody>
      </p:sp>
    </p:spTree>
    <p:extLst>
      <p:ext uri="{BB962C8B-B14F-4D97-AF65-F5344CB8AC3E}">
        <p14:creationId xmlns:p14="http://schemas.microsoft.com/office/powerpoint/2010/main" val="11416885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numCol="1">
            <a:normAutofit/>
          </a:bodyPr>
          <a:lstStyle/>
          <a:p>
            <a:r>
              <a:rPr lang="en-US" dirty="0"/>
              <a:t>Pistol usage at the rifle range is limited to only the left side of the CSP and only berms 1 and 2 </a:t>
            </a:r>
            <a:endParaRPr lang="en-US" dirty="0">
              <a:solidFill>
                <a:srgbClr val="FF0000"/>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70000" y="1447800"/>
            <a:ext cx="6426200" cy="4819650"/>
          </a:xfrm>
        </p:spPr>
      </p:pic>
      <p:sp>
        <p:nvSpPr>
          <p:cNvPr id="3" name="Footer Placeholder 2"/>
          <p:cNvSpPr>
            <a:spLocks noGrp="1"/>
          </p:cNvSpPr>
          <p:nvPr>
            <p:ph type="ftr" sz="quarter" idx="11"/>
          </p:nvPr>
        </p:nvSpPr>
        <p:spPr/>
        <p:txBody>
          <a:bodyPr numCol="1"/>
          <a:lstStyle/>
          <a:p>
            <a:endParaRPr lang="en-US"/>
          </a:p>
        </p:txBody>
      </p:sp>
    </p:spTree>
    <p:extLst>
      <p:ext uri="{BB962C8B-B14F-4D97-AF65-F5344CB8AC3E}">
        <p14:creationId xmlns:p14="http://schemas.microsoft.com/office/powerpoint/2010/main" val="38016995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8">
            <a:extLst>
              <a:ext uri="{FF2B5EF4-FFF2-40B4-BE49-F238E27FC236}">
                <a16:creationId xmlns:a16="http://schemas.microsoft.com/office/drawing/2014/main" id="{02D554F6-CFE3-5223-2AAF-D9E6BEE03F3C}"/>
              </a:ext>
            </a:extLst>
          </p:cNvPr>
          <p:cNvSpPr>
            <a:spLocks noGrp="1" noChangeArrowheads="1"/>
          </p:cNvSpPr>
          <p:nvPr>
            <p:ph type="title"/>
          </p:nvPr>
        </p:nvSpPr>
        <p:spPr>
          <a:xfrm>
            <a:off x="457200" y="274638"/>
            <a:ext cx="8229600" cy="639762"/>
          </a:xfrm>
        </p:spPr>
        <p:txBody>
          <a:bodyPr/>
          <a:lstStyle/>
          <a:p>
            <a:pPr eaLnBrk="1" hangingPunct="1"/>
            <a:r>
              <a:rPr lang="en-US" altLang="en-US"/>
              <a:t>Rifle Range Rules – </a:t>
            </a:r>
            <a:r>
              <a:rPr lang="en-US" altLang="en-US">
                <a:solidFill>
                  <a:schemeClr val="tx1"/>
                </a:solidFill>
              </a:rPr>
              <a:t>Rifle Range Impact Berms</a:t>
            </a:r>
          </a:p>
        </p:txBody>
      </p:sp>
      <p:sp>
        <p:nvSpPr>
          <p:cNvPr id="33795" name="Text Placeholder 9">
            <a:extLst>
              <a:ext uri="{FF2B5EF4-FFF2-40B4-BE49-F238E27FC236}">
                <a16:creationId xmlns:a16="http://schemas.microsoft.com/office/drawing/2014/main" id="{0F635E0E-EF65-78CD-A253-D52A4B45F1E3}"/>
              </a:ext>
            </a:extLst>
          </p:cNvPr>
          <p:cNvSpPr>
            <a:spLocks noGrp="1" noChangeArrowheads="1"/>
          </p:cNvSpPr>
          <p:nvPr>
            <p:ph type="body" idx="1"/>
          </p:nvPr>
        </p:nvSpPr>
        <p:spPr>
          <a:xfrm>
            <a:off x="455613" y="838200"/>
            <a:ext cx="4040187" cy="573088"/>
          </a:xfrm>
        </p:spPr>
        <p:txBody>
          <a:bodyPr/>
          <a:lstStyle/>
          <a:p>
            <a:pPr eaLnBrk="1" hangingPunct="1"/>
            <a:r>
              <a:rPr lang="en-US" altLang="en-US"/>
              <a:t>The Rules	</a:t>
            </a:r>
          </a:p>
        </p:txBody>
      </p:sp>
      <p:sp>
        <p:nvSpPr>
          <p:cNvPr id="33796" name="Content Placeholder 10">
            <a:extLst>
              <a:ext uri="{FF2B5EF4-FFF2-40B4-BE49-F238E27FC236}">
                <a16:creationId xmlns:a16="http://schemas.microsoft.com/office/drawing/2014/main" id="{A9A8BDC5-00AC-E9B8-1FC3-1345A3866768}"/>
              </a:ext>
            </a:extLst>
          </p:cNvPr>
          <p:cNvSpPr>
            <a:spLocks noGrp="1" noChangeArrowheads="1"/>
          </p:cNvSpPr>
          <p:nvPr>
            <p:ph sz="half" idx="2"/>
          </p:nvPr>
        </p:nvSpPr>
        <p:spPr>
          <a:xfrm>
            <a:off x="457200" y="1455738"/>
            <a:ext cx="4006850" cy="4403724"/>
          </a:xfrm>
        </p:spPr>
        <p:txBody>
          <a:bodyPr>
            <a:normAutofit/>
          </a:bodyPr>
          <a:lstStyle/>
          <a:p>
            <a:pPr eaLnBrk="1" hangingPunct="1"/>
            <a:r>
              <a:rPr lang="en-US" altLang="en-US" dirty="0"/>
              <a:t>The intent of these impact berms is to capture all rounds fired at HRGC approved targets</a:t>
            </a:r>
          </a:p>
          <a:p>
            <a:pPr eaLnBrk="1" hangingPunct="1"/>
            <a:r>
              <a:rPr lang="en-US" altLang="en-US" dirty="0"/>
              <a:t>Do not place targets of any kind directly on the berm</a:t>
            </a:r>
          </a:p>
          <a:p>
            <a:pPr eaLnBrk="1" hangingPunct="1"/>
            <a:r>
              <a:rPr lang="en-US" altLang="en-US" dirty="0"/>
              <a:t>Targets must be placed such that the bullet impacts the berm directly behind the target / stand whether it hits or misses the target</a:t>
            </a:r>
          </a:p>
          <a:p>
            <a:pPr eaLnBrk="1" hangingPunct="1"/>
            <a:endParaRPr lang="en-US" altLang="en-US" dirty="0"/>
          </a:p>
        </p:txBody>
      </p:sp>
      <p:sp>
        <p:nvSpPr>
          <p:cNvPr id="12" name="Text Placeholder 11">
            <a:extLst>
              <a:ext uri="{FF2B5EF4-FFF2-40B4-BE49-F238E27FC236}">
                <a16:creationId xmlns:a16="http://schemas.microsoft.com/office/drawing/2014/main" id="{1600743A-A6A2-5D3D-70CE-6EB721F237DB}"/>
              </a:ext>
            </a:extLst>
          </p:cNvPr>
          <p:cNvSpPr>
            <a:spLocks noGrp="1"/>
          </p:cNvSpPr>
          <p:nvPr>
            <p:ph type="body" sz="quarter" idx="3"/>
          </p:nvPr>
        </p:nvSpPr>
        <p:spPr>
          <a:xfrm>
            <a:off x="4576763" y="838200"/>
            <a:ext cx="4041775" cy="427038"/>
          </a:xfrm>
        </p:spPr>
        <p:txBody>
          <a:bodyPr rtlCol="0">
            <a:normAutofit lnSpcReduction="10000"/>
          </a:bodyPr>
          <a:lstStyle/>
          <a:p>
            <a:pPr eaLnBrk="1" fontAlgn="auto" hangingPunct="1">
              <a:spcAft>
                <a:spcPts val="0"/>
              </a:spcAft>
              <a:defRPr/>
            </a:pPr>
            <a:r>
              <a:rPr lang="en-US" dirty="0"/>
              <a:t>Berm Distances</a:t>
            </a:r>
          </a:p>
        </p:txBody>
      </p:sp>
      <p:sp>
        <p:nvSpPr>
          <p:cNvPr id="33798" name="Content Placeholder 10">
            <a:extLst>
              <a:ext uri="{FF2B5EF4-FFF2-40B4-BE49-F238E27FC236}">
                <a16:creationId xmlns:a16="http://schemas.microsoft.com/office/drawing/2014/main" id="{11416D11-0AB1-BAA5-2F0E-B0F1A5071F0C}"/>
              </a:ext>
            </a:extLst>
          </p:cNvPr>
          <p:cNvSpPr txBox="1">
            <a:spLocks noChangeArrowheads="1"/>
          </p:cNvSpPr>
          <p:nvPr/>
        </p:nvSpPr>
        <p:spPr bwMode="auto">
          <a:xfrm>
            <a:off x="4464050" y="1411288"/>
            <a:ext cx="4267200" cy="445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4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4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9pPr>
          </a:lstStyle>
          <a:p>
            <a:pPr eaLnBrk="1" hangingPunct="1"/>
            <a:endParaRPr lang="en-US" altLang="en-US"/>
          </a:p>
        </p:txBody>
      </p:sp>
      <p:sp>
        <p:nvSpPr>
          <p:cNvPr id="33799" name="Content Placeholder 1">
            <a:extLst>
              <a:ext uri="{FF2B5EF4-FFF2-40B4-BE49-F238E27FC236}">
                <a16:creationId xmlns:a16="http://schemas.microsoft.com/office/drawing/2014/main" id="{B6F434D0-DD4A-52D7-1929-618189F6CC39}"/>
              </a:ext>
            </a:extLst>
          </p:cNvPr>
          <p:cNvSpPr>
            <a:spLocks noGrp="1" noChangeArrowheads="1"/>
          </p:cNvSpPr>
          <p:nvPr>
            <p:ph sz="quarter" idx="4"/>
          </p:nvPr>
        </p:nvSpPr>
        <p:spPr>
          <a:xfrm>
            <a:off x="4343400" y="1411288"/>
            <a:ext cx="4648200" cy="3846512"/>
          </a:xfrm>
        </p:spPr>
        <p:txBody>
          <a:bodyPr>
            <a:normAutofit/>
          </a:bodyPr>
          <a:lstStyle/>
          <a:p>
            <a:pPr marL="0" indent="0" eaLnBrk="1" hangingPunct="1">
              <a:buFont typeface="Arial" panose="020B0604020202020204" pitchFamily="34" charset="0"/>
              <a:buNone/>
            </a:pPr>
            <a:r>
              <a:rPr lang="en-US" altLang="en-US"/>
              <a:t>Berm 1          30 yds / 27 meters</a:t>
            </a:r>
          </a:p>
          <a:p>
            <a:pPr marL="0" indent="0" eaLnBrk="1" hangingPunct="1">
              <a:buFont typeface="Arial" panose="020B0604020202020204" pitchFamily="34" charset="0"/>
              <a:buNone/>
            </a:pPr>
            <a:r>
              <a:rPr lang="en-US" altLang="en-US"/>
              <a:t>Berm 2          58 yds /  53 meters</a:t>
            </a:r>
          </a:p>
          <a:p>
            <a:pPr marL="0" indent="0" eaLnBrk="1" hangingPunct="1">
              <a:buFont typeface="Arial" panose="020B0604020202020204" pitchFamily="34" charset="0"/>
              <a:buNone/>
            </a:pPr>
            <a:r>
              <a:rPr lang="en-US" altLang="en-US"/>
              <a:t>Berm  3       113 yds / 103 meters</a:t>
            </a:r>
          </a:p>
          <a:p>
            <a:pPr marL="0" indent="0" eaLnBrk="1" hangingPunct="1">
              <a:buFont typeface="Arial" panose="020B0604020202020204" pitchFamily="34" charset="0"/>
              <a:buNone/>
            </a:pPr>
            <a:r>
              <a:rPr lang="en-US" altLang="en-US"/>
              <a:t>Berm 4        169 yds / 154 meters</a:t>
            </a:r>
          </a:p>
          <a:p>
            <a:pPr marL="0" indent="0" eaLnBrk="1" hangingPunct="1">
              <a:buFont typeface="Arial" panose="020B0604020202020204" pitchFamily="34" charset="0"/>
              <a:buNone/>
            </a:pPr>
            <a:r>
              <a:rPr lang="en-US" altLang="en-US"/>
              <a:t>Target Rack 223 yds / 204 meters</a:t>
            </a:r>
          </a:p>
          <a:p>
            <a:pPr marL="0" indent="0" eaLnBrk="1" hangingPunct="1">
              <a:buFont typeface="Arial" panose="020B0604020202020204" pitchFamily="34" charset="0"/>
              <a:buNone/>
            </a:pPr>
            <a:r>
              <a:rPr lang="en-US" altLang="en-US"/>
              <a:t>Berm 5         250 yds / 230 meters</a:t>
            </a:r>
          </a:p>
        </p:txBody>
      </p:sp>
      <p:sp>
        <p:nvSpPr>
          <p:cNvPr id="3" name="Footer Placeholder 2">
            <a:extLst>
              <a:ext uri="{FF2B5EF4-FFF2-40B4-BE49-F238E27FC236}">
                <a16:creationId xmlns:a16="http://schemas.microsoft.com/office/drawing/2014/main" id="{A8526539-D7C0-1C7A-9F49-024199A9296C}"/>
              </a:ext>
            </a:extLst>
          </p:cNvPr>
          <p:cNvSpPr>
            <a:spLocks noGrp="1"/>
          </p:cNvSpPr>
          <p:nvPr>
            <p:ph type="ftr" sz="quarter" idx="11"/>
          </p:nvPr>
        </p:nvSpPr>
        <p:spPr/>
        <p:txBody>
          <a:bodyPr/>
          <a:lstStyle/>
          <a:p>
            <a:pPr>
              <a:defRPr/>
            </a:pPr>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8">
            <a:extLst>
              <a:ext uri="{FF2B5EF4-FFF2-40B4-BE49-F238E27FC236}">
                <a16:creationId xmlns:a16="http://schemas.microsoft.com/office/drawing/2014/main" id="{A077E9F6-5179-0E8A-1955-E7D5CDFAA231}"/>
              </a:ext>
            </a:extLst>
          </p:cNvPr>
          <p:cNvSpPr>
            <a:spLocks noGrp="1" noChangeArrowheads="1"/>
          </p:cNvSpPr>
          <p:nvPr>
            <p:ph type="title"/>
          </p:nvPr>
        </p:nvSpPr>
        <p:spPr>
          <a:xfrm>
            <a:off x="457200" y="274638"/>
            <a:ext cx="8229600" cy="639762"/>
          </a:xfrm>
        </p:spPr>
        <p:txBody>
          <a:bodyPr/>
          <a:lstStyle/>
          <a:p>
            <a:pPr eaLnBrk="1" hangingPunct="1"/>
            <a:r>
              <a:rPr lang="en-US" altLang="en-US"/>
              <a:t>Rifle Range Rules – </a:t>
            </a:r>
            <a:r>
              <a:rPr lang="en-US" altLang="en-US">
                <a:solidFill>
                  <a:schemeClr val="tx1"/>
                </a:solidFill>
              </a:rPr>
              <a:t>Range Closures</a:t>
            </a:r>
          </a:p>
        </p:txBody>
      </p:sp>
      <p:sp>
        <p:nvSpPr>
          <p:cNvPr id="34819" name="Text Placeholder 9">
            <a:extLst>
              <a:ext uri="{FF2B5EF4-FFF2-40B4-BE49-F238E27FC236}">
                <a16:creationId xmlns:a16="http://schemas.microsoft.com/office/drawing/2014/main" id="{3255FB03-6CD4-8039-5535-AA17D4D48A1E}"/>
              </a:ext>
            </a:extLst>
          </p:cNvPr>
          <p:cNvSpPr>
            <a:spLocks noGrp="1" noChangeArrowheads="1"/>
          </p:cNvSpPr>
          <p:nvPr>
            <p:ph type="body" idx="1"/>
          </p:nvPr>
        </p:nvSpPr>
        <p:spPr>
          <a:xfrm>
            <a:off x="455613" y="838200"/>
            <a:ext cx="4040187" cy="573088"/>
          </a:xfrm>
        </p:spPr>
        <p:txBody>
          <a:bodyPr/>
          <a:lstStyle/>
          <a:p>
            <a:pPr eaLnBrk="1" hangingPunct="1"/>
            <a:r>
              <a:rPr lang="en-US" altLang="en-US"/>
              <a:t>The Rules	</a:t>
            </a:r>
          </a:p>
        </p:txBody>
      </p:sp>
      <p:sp>
        <p:nvSpPr>
          <p:cNvPr id="34820" name="Content Placeholder 10">
            <a:extLst>
              <a:ext uri="{FF2B5EF4-FFF2-40B4-BE49-F238E27FC236}">
                <a16:creationId xmlns:a16="http://schemas.microsoft.com/office/drawing/2014/main" id="{E7C96782-27EE-7B1A-3C4C-DB48EFED9D45}"/>
              </a:ext>
            </a:extLst>
          </p:cNvPr>
          <p:cNvSpPr>
            <a:spLocks noGrp="1" noChangeArrowheads="1"/>
          </p:cNvSpPr>
          <p:nvPr>
            <p:ph sz="half" idx="2"/>
          </p:nvPr>
        </p:nvSpPr>
        <p:spPr>
          <a:xfrm>
            <a:off x="412750" y="1411288"/>
            <a:ext cx="8502650" cy="4191000"/>
          </a:xfrm>
        </p:spPr>
        <p:txBody>
          <a:bodyPr/>
          <a:lstStyle/>
          <a:p>
            <a:pPr eaLnBrk="1" hangingPunct="1"/>
            <a:r>
              <a:rPr lang="en-US" altLang="en-US"/>
              <a:t>For General Maintenance, Club scheduled shooting events, or other Club activities (Rinehart, UBC opening day, other)</a:t>
            </a:r>
          </a:p>
          <a:p>
            <a:pPr eaLnBrk="1" hangingPunct="1"/>
            <a:r>
              <a:rPr lang="en-US" altLang="en-US"/>
              <a:t>Training – Club Sponsored, Law Enforcement, other</a:t>
            </a:r>
          </a:p>
          <a:p>
            <a:pPr eaLnBrk="1" hangingPunct="1"/>
            <a:r>
              <a:rPr lang="en-US" altLang="en-US"/>
              <a:t>Weather or soil related conditions- road access due to icing or snowplowing, rain/water erosion of range or parking lot, others</a:t>
            </a:r>
          </a:p>
          <a:p>
            <a:pPr eaLnBrk="1" hangingPunct="1"/>
            <a:r>
              <a:rPr lang="en-US" altLang="en-US"/>
              <a:t>NOTE: Any closing of the rifle range that is expected to exceed two hours in length, will be communicated by signage at the gate, and/or email (website/member portal) announcement , by the individual closing the Range</a:t>
            </a:r>
          </a:p>
          <a:p>
            <a:pPr eaLnBrk="1" hangingPunct="1"/>
            <a:endParaRPr lang="en-US" altLang="en-US"/>
          </a:p>
        </p:txBody>
      </p:sp>
      <p:sp>
        <p:nvSpPr>
          <p:cNvPr id="34821" name="Content Placeholder 10">
            <a:extLst>
              <a:ext uri="{FF2B5EF4-FFF2-40B4-BE49-F238E27FC236}">
                <a16:creationId xmlns:a16="http://schemas.microsoft.com/office/drawing/2014/main" id="{48D81414-5CA2-D2A3-0A2F-8CC3BEF34982}"/>
              </a:ext>
            </a:extLst>
          </p:cNvPr>
          <p:cNvSpPr txBox="1">
            <a:spLocks noChangeArrowheads="1"/>
          </p:cNvSpPr>
          <p:nvPr/>
        </p:nvSpPr>
        <p:spPr bwMode="auto">
          <a:xfrm>
            <a:off x="4464050" y="1411288"/>
            <a:ext cx="4267200" cy="445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4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4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9pPr>
          </a:lstStyle>
          <a:p>
            <a:pPr eaLnBrk="1" hangingPunct="1"/>
            <a:endParaRPr lang="en-US" altLang="en-US"/>
          </a:p>
        </p:txBody>
      </p:sp>
      <p:sp>
        <p:nvSpPr>
          <p:cNvPr id="2" name="Footer Placeholder 1">
            <a:extLst>
              <a:ext uri="{FF2B5EF4-FFF2-40B4-BE49-F238E27FC236}">
                <a16:creationId xmlns:a16="http://schemas.microsoft.com/office/drawing/2014/main" id="{D7DEED24-C674-F9FF-4766-754A0C07E939}"/>
              </a:ext>
            </a:extLst>
          </p:cNvPr>
          <p:cNvSpPr>
            <a:spLocks noGrp="1"/>
          </p:cNvSpPr>
          <p:nvPr>
            <p:ph type="ftr" sz="quarter" idx="11"/>
          </p:nvPr>
        </p:nvSpPr>
        <p:spPr/>
        <p:txBody>
          <a:bodyPr/>
          <a:lstStyle/>
          <a:p>
            <a:pPr>
              <a:defRPr/>
            </a:pPr>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2400" y="274638"/>
            <a:ext cx="8763000" cy="639762"/>
          </a:xfrm>
        </p:spPr>
        <p:txBody>
          <a:bodyPr numCol="1">
            <a:normAutofit fontScale="90000"/>
          </a:bodyPr>
          <a:lstStyle/>
          <a:p>
            <a:r>
              <a:rPr lang="en-US" dirty="0"/>
              <a:t>Rifle Range Rules – </a:t>
            </a:r>
            <a:r>
              <a:rPr lang="en-US" dirty="0">
                <a:solidFill>
                  <a:schemeClr val="tx1"/>
                </a:solidFill>
              </a:rPr>
              <a:t>Down Range of Firing Line Positions</a:t>
            </a:r>
          </a:p>
        </p:txBody>
      </p:sp>
      <p:sp>
        <p:nvSpPr>
          <p:cNvPr id="10" name="Text Placeholder 9"/>
          <p:cNvSpPr>
            <a:spLocks noGrp="1"/>
          </p:cNvSpPr>
          <p:nvPr>
            <p:ph type="body" idx="1"/>
          </p:nvPr>
        </p:nvSpPr>
        <p:spPr>
          <a:xfrm>
            <a:off x="455612" y="838200"/>
            <a:ext cx="4040188" cy="573753"/>
          </a:xfrm>
        </p:spPr>
        <p:txBody>
          <a:bodyPr numCol="1"/>
          <a:lstStyle/>
          <a:p>
            <a:r>
              <a:rPr lang="en-US" dirty="0"/>
              <a:t>The Rules	</a:t>
            </a:r>
          </a:p>
        </p:txBody>
      </p:sp>
      <p:sp>
        <p:nvSpPr>
          <p:cNvPr id="11" name="Content Placeholder 10"/>
          <p:cNvSpPr>
            <a:spLocks noGrp="1"/>
          </p:cNvSpPr>
          <p:nvPr>
            <p:ph sz="half" idx="2"/>
          </p:nvPr>
        </p:nvSpPr>
        <p:spPr>
          <a:xfrm>
            <a:off x="412484" y="1411952"/>
            <a:ext cx="5226316" cy="4379247"/>
          </a:xfrm>
        </p:spPr>
        <p:txBody>
          <a:bodyPr numCol="1">
            <a:normAutofit lnSpcReduction="10000"/>
          </a:bodyPr>
          <a:lstStyle/>
          <a:p>
            <a:pPr lvl="0"/>
            <a:r>
              <a:rPr lang="en-US" dirty="0"/>
              <a:t>Shooting down range from the Official Firing Line is allowed</a:t>
            </a:r>
          </a:p>
          <a:p>
            <a:pPr lvl="0"/>
            <a:r>
              <a:rPr lang="en-US" dirty="0"/>
              <a:t>Shooter(s) going downrange MUST activate the </a:t>
            </a:r>
            <a:r>
              <a:rPr lang="en-US" b="1" i="1" u="sng" dirty="0">
                <a:solidFill>
                  <a:srgbClr val="FF0000"/>
                </a:solidFill>
              </a:rPr>
              <a:t>RED Strobe Lights </a:t>
            </a:r>
            <a:r>
              <a:rPr lang="en-US" dirty="0"/>
              <a:t>prior and during any movement forward of the “official firing line”</a:t>
            </a:r>
          </a:p>
          <a:p>
            <a:pPr lvl="0"/>
            <a:r>
              <a:rPr lang="en-US" dirty="0"/>
              <a:t>Red safety flag is back up method</a:t>
            </a:r>
          </a:p>
          <a:p>
            <a:pPr lvl="0"/>
            <a:r>
              <a:rPr lang="en-US" dirty="0"/>
              <a:t>Any shooter(s) shooting from a down range position, must surrender their position when requested to do so by anyone wishing to shoot from the official firing line </a:t>
            </a:r>
          </a:p>
          <a:p>
            <a:pPr lvl="0"/>
            <a:endParaRPr lang="en-US" dirty="0"/>
          </a:p>
        </p:txBody>
      </p:sp>
      <p:sp>
        <p:nvSpPr>
          <p:cNvPr id="14" name="Content Placeholder 10"/>
          <p:cNvSpPr txBox="1">
            <a:spLocks/>
          </p:cNvSpPr>
          <p:nvPr/>
        </p:nvSpPr>
        <p:spPr>
          <a:xfrm>
            <a:off x="4463845" y="1411953"/>
            <a:ext cx="4267200" cy="4455447"/>
          </a:xfrm>
          <a:prstGeom prst="rect">
            <a:avLst/>
          </a:prstGeom>
        </p:spPr>
        <p:txBody>
          <a:bodyPr vert="horz" lIns="91440" tIns="45720" rIns="91440" bIns="45720" numCol="1"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endParaRPr lang="en-US" dirty="0"/>
          </a:p>
        </p:txBody>
      </p:sp>
      <p:pic>
        <p:nvPicPr>
          <p:cNvPr id="2050" name="Picture 2"/>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tretch>
            <a:fillRect/>
          </a:stretch>
        </p:blipFill>
        <p:spPr>
          <a:xfrm>
            <a:off x="5638800" y="1150224"/>
            <a:ext cx="3276600" cy="4488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numCol="1"/>
          <a:lstStyle/>
          <a:p>
            <a:endParaRPr lang="en-US"/>
          </a:p>
        </p:txBody>
      </p:sp>
      <p:sp>
        <p:nvSpPr>
          <p:cNvPr id="3" name="Sun 2">
            <a:extLst>
              <a:ext uri="{FF2B5EF4-FFF2-40B4-BE49-F238E27FC236}">
                <a16:creationId xmlns:a16="http://schemas.microsoft.com/office/drawing/2014/main" id="{50A0FF63-699D-4DDA-9D28-8AEC5FE1666F}"/>
              </a:ext>
            </a:extLst>
          </p:cNvPr>
          <p:cNvSpPr/>
          <p:nvPr/>
        </p:nvSpPr>
        <p:spPr>
          <a:xfrm>
            <a:off x="7772400" y="1600200"/>
            <a:ext cx="457200" cy="449976"/>
          </a:xfrm>
          <a:prstGeom prst="sun">
            <a:avLst/>
          </a:prstGeom>
          <a:pattFill prst="pct5">
            <a:fgClr>
              <a:srgbClr val="C0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4" name="TextBox 3">
            <a:extLst>
              <a:ext uri="{FF2B5EF4-FFF2-40B4-BE49-F238E27FC236}">
                <a16:creationId xmlns:a16="http://schemas.microsoft.com/office/drawing/2014/main" id="{88A82074-F68C-494C-805F-215F5BAED68A}"/>
              </a:ext>
            </a:extLst>
          </p:cNvPr>
          <p:cNvSpPr txBox="1"/>
          <p:nvPr/>
        </p:nvSpPr>
        <p:spPr>
          <a:xfrm>
            <a:off x="7537285" y="1214710"/>
            <a:ext cx="882445" cy="369332"/>
          </a:xfrm>
          <a:prstGeom prst="rect">
            <a:avLst/>
          </a:prstGeom>
          <a:solidFill>
            <a:srgbClr val="FFFF00"/>
          </a:solidFill>
        </p:spPr>
        <p:txBody>
          <a:bodyPr wrap="square" numCol="1" rtlCol="0">
            <a:spAutoFit/>
          </a:bodyPr>
          <a:lstStyle/>
          <a:p>
            <a:r>
              <a:rPr lang="en-US" b="1" dirty="0">
                <a:solidFill>
                  <a:srgbClr val="FF0000"/>
                </a:solidFill>
              </a:rPr>
              <a:t>Strobe</a:t>
            </a:r>
          </a:p>
        </p:txBody>
      </p:sp>
    </p:spTree>
    <p:extLst>
      <p:ext uri="{BB962C8B-B14F-4D97-AF65-F5344CB8AC3E}">
        <p14:creationId xmlns:p14="http://schemas.microsoft.com/office/powerpoint/2010/main" val="4556483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2400" y="274638"/>
            <a:ext cx="8763000" cy="639762"/>
          </a:xfrm>
        </p:spPr>
        <p:txBody>
          <a:bodyPr numCol="1">
            <a:normAutofit/>
          </a:bodyPr>
          <a:lstStyle/>
          <a:p>
            <a:r>
              <a:rPr lang="en-US" dirty="0"/>
              <a:t>Rifle Range Rules – </a:t>
            </a:r>
            <a:r>
              <a:rPr lang="en-US" dirty="0">
                <a:solidFill>
                  <a:schemeClr val="tx1"/>
                </a:solidFill>
              </a:rPr>
              <a:t>Prohibited</a:t>
            </a:r>
          </a:p>
        </p:txBody>
      </p:sp>
      <p:sp>
        <p:nvSpPr>
          <p:cNvPr id="10" name="Text Placeholder 9"/>
          <p:cNvSpPr>
            <a:spLocks noGrp="1"/>
          </p:cNvSpPr>
          <p:nvPr>
            <p:ph type="body" idx="1"/>
          </p:nvPr>
        </p:nvSpPr>
        <p:spPr>
          <a:xfrm>
            <a:off x="455612" y="838200"/>
            <a:ext cx="4040188" cy="573753"/>
          </a:xfrm>
        </p:spPr>
        <p:txBody>
          <a:bodyPr numCol="1"/>
          <a:lstStyle/>
          <a:p>
            <a:r>
              <a:rPr lang="en-US" dirty="0"/>
              <a:t>Prohibited Actions:	</a:t>
            </a:r>
          </a:p>
        </p:txBody>
      </p:sp>
      <p:sp>
        <p:nvSpPr>
          <p:cNvPr id="11" name="Content Placeholder 10"/>
          <p:cNvSpPr>
            <a:spLocks noGrp="1"/>
          </p:cNvSpPr>
          <p:nvPr>
            <p:ph sz="half" idx="2"/>
          </p:nvPr>
        </p:nvSpPr>
        <p:spPr>
          <a:xfrm>
            <a:off x="412484" y="1411952"/>
            <a:ext cx="8045716" cy="4379247"/>
          </a:xfrm>
        </p:spPr>
        <p:txBody>
          <a:bodyPr numCol="1">
            <a:normAutofit/>
          </a:bodyPr>
          <a:lstStyle/>
          <a:p>
            <a:pPr lvl="0"/>
            <a:r>
              <a:rPr lang="en-US" dirty="0"/>
              <a:t>No shooting from vehicles, anywhere , unless sanctioned by the BOD and Safety Committee</a:t>
            </a:r>
          </a:p>
          <a:p>
            <a:pPr lvl="0"/>
            <a:r>
              <a:rPr lang="en-US" dirty="0"/>
              <a:t>No Non-Street legal vehicle, i.e. ATV’s, motorcycles, etc.</a:t>
            </a:r>
          </a:p>
          <a:p>
            <a:pPr lvl="0"/>
            <a:r>
              <a:rPr lang="en-US" dirty="0"/>
              <a:t>No </a:t>
            </a:r>
            <a:r>
              <a:rPr lang="en-US" u="sng" dirty="0"/>
              <a:t>Tactical Shooting</a:t>
            </a:r>
            <a:r>
              <a:rPr lang="en-US" dirty="0"/>
              <a:t>, unless sanctioned by the BOD and Safety Committee</a:t>
            </a:r>
          </a:p>
          <a:p>
            <a:pPr lvl="0"/>
            <a:r>
              <a:rPr lang="en-US" dirty="0"/>
              <a:t>No targets are to be placed to the right and/or left of bullet impact berms, such that a fired round does not safely impact a subsequent berm behind  that target</a:t>
            </a:r>
          </a:p>
          <a:p>
            <a:pPr lvl="0"/>
            <a:r>
              <a:rPr lang="en-US" dirty="0"/>
              <a:t>No Aluminum cans, Glass of any kind, unauthorized  Steel or  objects of any kind that have not been approved.</a:t>
            </a:r>
          </a:p>
          <a:p>
            <a:pPr lvl="0"/>
            <a:endParaRPr lang="en-US" dirty="0"/>
          </a:p>
        </p:txBody>
      </p:sp>
      <p:sp>
        <p:nvSpPr>
          <p:cNvPr id="14" name="Content Placeholder 10"/>
          <p:cNvSpPr txBox="1">
            <a:spLocks/>
          </p:cNvSpPr>
          <p:nvPr/>
        </p:nvSpPr>
        <p:spPr>
          <a:xfrm>
            <a:off x="4463845" y="1411953"/>
            <a:ext cx="4267200" cy="4455447"/>
          </a:xfrm>
          <a:prstGeom prst="rect">
            <a:avLst/>
          </a:prstGeom>
        </p:spPr>
        <p:txBody>
          <a:bodyPr vert="horz" lIns="91440" tIns="45720" rIns="91440" bIns="45720" numCol="1"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endParaRPr lang="en-US" dirty="0"/>
          </a:p>
        </p:txBody>
      </p:sp>
      <p:sp>
        <p:nvSpPr>
          <p:cNvPr id="2" name="Footer Placeholder 1"/>
          <p:cNvSpPr>
            <a:spLocks noGrp="1"/>
          </p:cNvSpPr>
          <p:nvPr>
            <p:ph type="ftr" sz="quarter" idx="11"/>
          </p:nvPr>
        </p:nvSpPr>
        <p:spPr/>
        <p:txBody>
          <a:bodyPr numCol="1"/>
          <a:lstStyle/>
          <a:p>
            <a:endParaRPr lang="en-US"/>
          </a:p>
        </p:txBody>
      </p:sp>
    </p:spTree>
    <p:extLst>
      <p:ext uri="{BB962C8B-B14F-4D97-AF65-F5344CB8AC3E}">
        <p14:creationId xmlns:p14="http://schemas.microsoft.com/office/powerpoint/2010/main" val="38714526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2400" y="274638"/>
            <a:ext cx="8763000" cy="639762"/>
          </a:xfrm>
        </p:spPr>
        <p:txBody>
          <a:bodyPr numCol="1">
            <a:normAutofit/>
          </a:bodyPr>
          <a:lstStyle/>
          <a:p>
            <a:r>
              <a:rPr lang="en-US" dirty="0"/>
              <a:t>Rifle Range Rules – Prohibited -&gt;</a:t>
            </a:r>
            <a:r>
              <a:rPr lang="en-US" u="sng" dirty="0"/>
              <a:t>Tactical Shooting</a:t>
            </a:r>
            <a:endParaRPr lang="en-US" u="sng" dirty="0">
              <a:solidFill>
                <a:schemeClr val="tx1"/>
              </a:solidFill>
            </a:endParaRPr>
          </a:p>
        </p:txBody>
      </p:sp>
      <p:sp>
        <p:nvSpPr>
          <p:cNvPr id="10" name="Text Placeholder 9"/>
          <p:cNvSpPr>
            <a:spLocks noGrp="1"/>
          </p:cNvSpPr>
          <p:nvPr>
            <p:ph type="body" idx="1"/>
          </p:nvPr>
        </p:nvSpPr>
        <p:spPr>
          <a:xfrm>
            <a:off x="455612" y="846801"/>
            <a:ext cx="5792788" cy="565152"/>
          </a:xfrm>
        </p:spPr>
        <p:txBody>
          <a:bodyPr numCol="1">
            <a:normAutofit fontScale="77500" lnSpcReduction="20000"/>
          </a:bodyPr>
          <a:lstStyle/>
          <a:p>
            <a:r>
              <a:rPr lang="en-US" dirty="0"/>
              <a:t>May only be done in training class or sanctioned event </a:t>
            </a:r>
          </a:p>
        </p:txBody>
      </p:sp>
      <p:sp>
        <p:nvSpPr>
          <p:cNvPr id="11" name="Content Placeholder 10"/>
          <p:cNvSpPr>
            <a:spLocks noGrp="1"/>
          </p:cNvSpPr>
          <p:nvPr>
            <p:ph sz="half" idx="2"/>
          </p:nvPr>
        </p:nvSpPr>
        <p:spPr>
          <a:xfrm>
            <a:off x="412484" y="1411952"/>
            <a:ext cx="8045716" cy="4379247"/>
          </a:xfrm>
        </p:spPr>
        <p:txBody>
          <a:bodyPr numCol="1">
            <a:normAutofit/>
          </a:bodyPr>
          <a:lstStyle/>
          <a:p>
            <a:pPr lvl="0"/>
            <a:r>
              <a:rPr lang="en-US" dirty="0"/>
              <a:t>Precision shooting under improvised field positions</a:t>
            </a:r>
          </a:p>
          <a:p>
            <a:pPr lvl="0"/>
            <a:r>
              <a:rPr lang="en-US" dirty="0"/>
              <a:t>Precision shooting under induced stress conditions, such as mild exertion, timed events (especially those requiring movement into position), fire on comment and similar techniques</a:t>
            </a:r>
          </a:p>
          <a:p>
            <a:pPr lvl="0"/>
            <a:r>
              <a:rPr lang="en-US" dirty="0"/>
              <a:t>Precision shooting at steep departure angles from buildings, towers, and rugged terrain</a:t>
            </a:r>
          </a:p>
          <a:p>
            <a:pPr lvl="0"/>
            <a:r>
              <a:rPr lang="en-US" dirty="0"/>
              <a:t>Precision shooting while engaging moving targets</a:t>
            </a:r>
          </a:p>
          <a:p>
            <a:pPr marL="0" lvl="0" indent="0">
              <a:buNone/>
            </a:pPr>
            <a:endParaRPr lang="en-US" dirty="0"/>
          </a:p>
          <a:p>
            <a:pPr lvl="0"/>
            <a:endParaRPr lang="en-US" dirty="0"/>
          </a:p>
        </p:txBody>
      </p:sp>
      <p:sp>
        <p:nvSpPr>
          <p:cNvPr id="14" name="Content Placeholder 10"/>
          <p:cNvSpPr txBox="1">
            <a:spLocks/>
          </p:cNvSpPr>
          <p:nvPr/>
        </p:nvSpPr>
        <p:spPr>
          <a:xfrm>
            <a:off x="4463845" y="1411953"/>
            <a:ext cx="4267200" cy="4455447"/>
          </a:xfrm>
          <a:prstGeom prst="rect">
            <a:avLst/>
          </a:prstGeom>
        </p:spPr>
        <p:txBody>
          <a:bodyPr vert="horz" lIns="91440" tIns="45720" rIns="91440" bIns="45720" numCol="1"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endParaRPr lang="en-US" dirty="0"/>
          </a:p>
        </p:txBody>
      </p:sp>
      <p:sp>
        <p:nvSpPr>
          <p:cNvPr id="2" name="Footer Placeholder 1"/>
          <p:cNvSpPr>
            <a:spLocks noGrp="1"/>
          </p:cNvSpPr>
          <p:nvPr>
            <p:ph type="ftr" sz="quarter" idx="11"/>
          </p:nvPr>
        </p:nvSpPr>
        <p:spPr/>
        <p:txBody>
          <a:bodyPr numCol="1"/>
          <a:lstStyle/>
          <a:p>
            <a:endParaRPr lang="en-US"/>
          </a:p>
        </p:txBody>
      </p:sp>
    </p:spTree>
    <p:extLst>
      <p:ext uri="{BB962C8B-B14F-4D97-AF65-F5344CB8AC3E}">
        <p14:creationId xmlns:p14="http://schemas.microsoft.com/office/powerpoint/2010/main" val="2009603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numCol="1"/>
          <a:lstStyle/>
          <a:p>
            <a:r>
              <a:rPr lang="en-US" dirty="0"/>
              <a:t>Range Times</a:t>
            </a:r>
          </a:p>
        </p:txBody>
      </p:sp>
      <p:sp>
        <p:nvSpPr>
          <p:cNvPr id="6" name="Content Placeholder 5"/>
          <p:cNvSpPr>
            <a:spLocks noGrp="1"/>
          </p:cNvSpPr>
          <p:nvPr>
            <p:ph sz="half" idx="1"/>
          </p:nvPr>
        </p:nvSpPr>
        <p:spPr>
          <a:xfrm>
            <a:off x="457200" y="1600201"/>
            <a:ext cx="4038600" cy="3352800"/>
          </a:xfrm>
          <a:ln>
            <a:solidFill>
              <a:schemeClr val="accent1"/>
            </a:solidFill>
          </a:ln>
        </p:spPr>
        <p:txBody>
          <a:bodyPr numCol="1"/>
          <a:lstStyle/>
          <a:p>
            <a:pPr marL="0" indent="0" algn="ctr">
              <a:buNone/>
            </a:pPr>
            <a:r>
              <a:rPr lang="en-US" b="1" dirty="0"/>
              <a:t>Lighted Ranges</a:t>
            </a:r>
          </a:p>
          <a:p>
            <a:r>
              <a:rPr lang="en-US" dirty="0"/>
              <a:t>Monday-Saturday 8:00am-10:00pm</a:t>
            </a:r>
          </a:p>
          <a:p>
            <a:endParaRPr lang="en-US" dirty="0"/>
          </a:p>
          <a:p>
            <a:r>
              <a:rPr lang="en-US" dirty="0"/>
              <a:t>Sunday – 9:30am -4:00 pm or Sunset (whichever is earliest)</a:t>
            </a:r>
          </a:p>
          <a:p>
            <a:pPr marL="0" indent="0">
              <a:buNone/>
            </a:pPr>
            <a:endParaRPr lang="en-US" dirty="0"/>
          </a:p>
        </p:txBody>
      </p:sp>
      <p:sp>
        <p:nvSpPr>
          <p:cNvPr id="7" name="Content Placeholder 6"/>
          <p:cNvSpPr>
            <a:spLocks noGrp="1"/>
          </p:cNvSpPr>
          <p:nvPr>
            <p:ph sz="half" idx="2"/>
          </p:nvPr>
        </p:nvSpPr>
        <p:spPr>
          <a:xfrm>
            <a:off x="4648200" y="1600201"/>
            <a:ext cx="4038600" cy="3352800"/>
          </a:xfrm>
          <a:ln>
            <a:solidFill>
              <a:schemeClr val="accent1"/>
            </a:solidFill>
          </a:ln>
        </p:spPr>
        <p:txBody>
          <a:bodyPr numCol="1"/>
          <a:lstStyle/>
          <a:p>
            <a:pPr marL="0" indent="0" algn="ctr">
              <a:buNone/>
            </a:pPr>
            <a:r>
              <a:rPr lang="en-US" b="1" dirty="0"/>
              <a:t>Non-Lighted Ranges</a:t>
            </a:r>
          </a:p>
          <a:p>
            <a:r>
              <a:rPr lang="en-US" dirty="0"/>
              <a:t>Monday-Saturday 8:00am – Sunset</a:t>
            </a:r>
          </a:p>
          <a:p>
            <a:endParaRPr lang="en-US" dirty="0"/>
          </a:p>
          <a:p>
            <a:r>
              <a:rPr lang="en-US" dirty="0"/>
              <a:t>Sunday – 9:30am -4:00 pm or Sunset (whichever is earliest)</a:t>
            </a:r>
          </a:p>
          <a:p>
            <a:endParaRPr lang="en-US" dirty="0"/>
          </a:p>
        </p:txBody>
      </p:sp>
      <p:sp>
        <p:nvSpPr>
          <p:cNvPr id="9" name="TextBox 8">
            <a:extLst>
              <a:ext uri="{FF2B5EF4-FFF2-40B4-BE49-F238E27FC236}">
                <a16:creationId xmlns:a16="http://schemas.microsoft.com/office/drawing/2014/main" id="{D99E6973-C9C8-476E-AC64-10724C8CFA73}"/>
              </a:ext>
            </a:extLst>
          </p:cNvPr>
          <p:cNvSpPr txBox="1"/>
          <p:nvPr/>
        </p:nvSpPr>
        <p:spPr>
          <a:xfrm>
            <a:off x="867261" y="5029200"/>
            <a:ext cx="7561878" cy="830997"/>
          </a:xfrm>
          <a:prstGeom prst="rect">
            <a:avLst/>
          </a:prstGeom>
          <a:noFill/>
        </p:spPr>
        <p:txBody>
          <a:bodyPr wrap="none" numCol="1" rtlCol="0">
            <a:spAutoFit/>
          </a:bodyPr>
          <a:lstStyle/>
          <a:p>
            <a:r>
              <a:rPr lang="en-US" sz="2400" b="1" dirty="0">
                <a:solidFill>
                  <a:srgbClr val="FF0000"/>
                </a:solidFill>
              </a:rPr>
              <a:t>Respect our neighbors by adhering to posted range times!</a:t>
            </a:r>
          </a:p>
          <a:p>
            <a:r>
              <a:rPr lang="en-US" sz="2400" b="1" dirty="0">
                <a:solidFill>
                  <a:srgbClr val="FF0000"/>
                </a:solidFill>
              </a:rPr>
              <a:t>                    Please minimize rapid fire shooting </a:t>
            </a:r>
          </a:p>
        </p:txBody>
      </p:sp>
    </p:spTree>
    <p:extLst>
      <p:ext uri="{BB962C8B-B14F-4D97-AF65-F5344CB8AC3E}">
        <p14:creationId xmlns:p14="http://schemas.microsoft.com/office/powerpoint/2010/main" val="3288456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639762"/>
          </a:xfrm>
        </p:spPr>
        <p:txBody>
          <a:bodyPr numCol="1">
            <a:normAutofit/>
          </a:bodyPr>
          <a:lstStyle/>
          <a:p>
            <a:r>
              <a:rPr lang="en-US" dirty="0"/>
              <a:t>Down Range Vehicle Safety</a:t>
            </a:r>
          </a:p>
        </p:txBody>
      </p:sp>
      <p:sp>
        <p:nvSpPr>
          <p:cNvPr id="10" name="Text Placeholder 9"/>
          <p:cNvSpPr>
            <a:spLocks noGrp="1"/>
          </p:cNvSpPr>
          <p:nvPr>
            <p:ph type="body" idx="1"/>
          </p:nvPr>
        </p:nvSpPr>
        <p:spPr>
          <a:xfrm>
            <a:off x="455612" y="838200"/>
            <a:ext cx="4040188" cy="639762"/>
          </a:xfrm>
        </p:spPr>
        <p:txBody>
          <a:bodyPr numCol="1"/>
          <a:lstStyle/>
          <a:p>
            <a:r>
              <a:rPr lang="en-US" dirty="0"/>
              <a:t>The Rules	</a:t>
            </a:r>
          </a:p>
        </p:txBody>
      </p:sp>
      <p:sp>
        <p:nvSpPr>
          <p:cNvPr id="11" name="Content Placeholder 10"/>
          <p:cNvSpPr>
            <a:spLocks noGrp="1"/>
          </p:cNvSpPr>
          <p:nvPr>
            <p:ph sz="half" idx="2"/>
          </p:nvPr>
        </p:nvSpPr>
        <p:spPr>
          <a:xfrm>
            <a:off x="425244" y="1447800"/>
            <a:ext cx="6889955" cy="4419600"/>
          </a:xfrm>
        </p:spPr>
        <p:txBody>
          <a:bodyPr numCol="1">
            <a:normAutofit/>
          </a:bodyPr>
          <a:lstStyle/>
          <a:p>
            <a:pPr lvl="0"/>
            <a:r>
              <a:rPr lang="en-US" dirty="0"/>
              <a:t>Ensure no vehicles are down range before you commence shooting</a:t>
            </a:r>
          </a:p>
          <a:p>
            <a:pPr lvl="0"/>
            <a:r>
              <a:rPr lang="en-US" dirty="0"/>
              <a:t>Look and listen to ensure range is not being mowed</a:t>
            </a:r>
          </a:p>
          <a:p>
            <a:pPr lvl="0"/>
            <a:r>
              <a:rPr lang="en-US" dirty="0"/>
              <a:t>Stay on access road unless turning around or for work party </a:t>
            </a:r>
          </a:p>
          <a:p>
            <a:r>
              <a:rPr lang="en-US" b="1" u="sng" dirty="0"/>
              <a:t>Do not</a:t>
            </a:r>
            <a:r>
              <a:rPr lang="en-US" dirty="0"/>
              <a:t>  bring vehicles onto the berms and backstops</a:t>
            </a:r>
          </a:p>
          <a:p>
            <a:r>
              <a:rPr lang="en-US" dirty="0"/>
              <a:t>You are allowed to drive on road for placing targets down range at respective berms</a:t>
            </a:r>
          </a:p>
        </p:txBody>
      </p:sp>
      <p:sp>
        <p:nvSpPr>
          <p:cNvPr id="14" name="Content Placeholder 10"/>
          <p:cNvSpPr txBox="1">
            <a:spLocks/>
          </p:cNvSpPr>
          <p:nvPr/>
        </p:nvSpPr>
        <p:spPr>
          <a:xfrm>
            <a:off x="4463845" y="1411953"/>
            <a:ext cx="4267200" cy="1864647"/>
          </a:xfrm>
          <a:prstGeom prst="rect">
            <a:avLst/>
          </a:prstGeom>
        </p:spPr>
        <p:txBody>
          <a:bodyPr vert="horz" lIns="91440" tIns="45720" rIns="91440" bIns="45720" numCol="1"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endParaRPr lang="en-US" dirty="0"/>
          </a:p>
        </p:txBody>
      </p:sp>
      <p:sp>
        <p:nvSpPr>
          <p:cNvPr id="2" name="Footer Placeholder 1"/>
          <p:cNvSpPr>
            <a:spLocks noGrp="1"/>
          </p:cNvSpPr>
          <p:nvPr>
            <p:ph type="ftr" sz="quarter" idx="11"/>
          </p:nvPr>
        </p:nvSpPr>
        <p:spPr/>
        <p:txBody>
          <a:bodyPr numCol="1"/>
          <a:lstStyle/>
          <a:p>
            <a:endParaRPr lang="en-US"/>
          </a:p>
        </p:txBody>
      </p:sp>
    </p:spTree>
    <p:extLst>
      <p:ext uri="{BB962C8B-B14F-4D97-AF65-F5344CB8AC3E}">
        <p14:creationId xmlns:p14="http://schemas.microsoft.com/office/powerpoint/2010/main" val="34271140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8">
            <a:extLst>
              <a:ext uri="{FF2B5EF4-FFF2-40B4-BE49-F238E27FC236}">
                <a16:creationId xmlns:a16="http://schemas.microsoft.com/office/drawing/2014/main" id="{3244C155-A43B-FF91-1B8A-955229A7E8F1}"/>
              </a:ext>
            </a:extLst>
          </p:cNvPr>
          <p:cNvSpPr>
            <a:spLocks noGrp="1" noChangeArrowheads="1"/>
          </p:cNvSpPr>
          <p:nvPr>
            <p:ph type="title"/>
          </p:nvPr>
        </p:nvSpPr>
        <p:spPr>
          <a:xfrm>
            <a:off x="457200" y="274638"/>
            <a:ext cx="8229600" cy="639762"/>
          </a:xfrm>
        </p:spPr>
        <p:txBody>
          <a:bodyPr/>
          <a:lstStyle/>
          <a:p>
            <a:pPr eaLnBrk="1" hangingPunct="1"/>
            <a:r>
              <a:rPr lang="en-US" altLang="en-US"/>
              <a:t>Targets, target stands, and placement</a:t>
            </a:r>
          </a:p>
        </p:txBody>
      </p:sp>
      <p:sp>
        <p:nvSpPr>
          <p:cNvPr id="10" name="Text Placeholder 9">
            <a:extLst>
              <a:ext uri="{FF2B5EF4-FFF2-40B4-BE49-F238E27FC236}">
                <a16:creationId xmlns:a16="http://schemas.microsoft.com/office/drawing/2014/main" id="{FD91B051-04D1-D574-0E8F-3B57CB1BCF4E}"/>
              </a:ext>
            </a:extLst>
          </p:cNvPr>
          <p:cNvSpPr>
            <a:spLocks noGrp="1"/>
          </p:cNvSpPr>
          <p:nvPr>
            <p:ph type="body" idx="1"/>
          </p:nvPr>
        </p:nvSpPr>
        <p:spPr>
          <a:xfrm flipH="1">
            <a:off x="409575" y="838200"/>
            <a:ext cx="46038" cy="76200"/>
          </a:xfrm>
        </p:spPr>
        <p:txBody>
          <a:bodyPr rtlCol="0">
            <a:normAutofit fontScale="25000" lnSpcReduction="20000"/>
          </a:bodyPr>
          <a:lstStyle/>
          <a:p>
            <a:pPr eaLnBrk="1" fontAlgn="auto" hangingPunct="1">
              <a:spcAft>
                <a:spcPts val="0"/>
              </a:spcAft>
              <a:defRPr/>
            </a:pPr>
            <a:r>
              <a:rPr lang="en-US" dirty="0"/>
              <a:t>	</a:t>
            </a:r>
          </a:p>
        </p:txBody>
      </p:sp>
      <p:sp>
        <p:nvSpPr>
          <p:cNvPr id="39940" name="Content Placeholder 10">
            <a:extLst>
              <a:ext uri="{FF2B5EF4-FFF2-40B4-BE49-F238E27FC236}">
                <a16:creationId xmlns:a16="http://schemas.microsoft.com/office/drawing/2014/main" id="{0097AE20-2887-DCB3-A3AD-870703A6EAB6}"/>
              </a:ext>
            </a:extLst>
          </p:cNvPr>
          <p:cNvSpPr>
            <a:spLocks noGrp="1" noChangeArrowheads="1"/>
          </p:cNvSpPr>
          <p:nvPr>
            <p:ph sz="half" idx="2"/>
          </p:nvPr>
        </p:nvSpPr>
        <p:spPr>
          <a:xfrm>
            <a:off x="304800" y="838200"/>
            <a:ext cx="7086600" cy="4724400"/>
          </a:xfrm>
        </p:spPr>
        <p:txBody>
          <a:bodyPr/>
          <a:lstStyle/>
          <a:p>
            <a:pPr eaLnBrk="1" hangingPunct="1"/>
            <a:r>
              <a:rPr lang="en-US" altLang="en-US"/>
              <a:t>Ensure proper height of stands and targets at the impact point – NO GROUND TARGETS</a:t>
            </a:r>
          </a:p>
          <a:p>
            <a:pPr eaLnBrk="1" hangingPunct="1"/>
            <a:r>
              <a:rPr lang="en-US" altLang="en-US"/>
              <a:t>Hit or miss, must impact a berm!!!</a:t>
            </a:r>
          </a:p>
          <a:p>
            <a:pPr eaLnBrk="1" hangingPunct="1"/>
            <a:r>
              <a:rPr lang="en-US" altLang="en-US"/>
              <a:t>Do not place targets directly on berm</a:t>
            </a:r>
          </a:p>
          <a:p>
            <a:pPr eaLnBrk="1" hangingPunct="1"/>
            <a:r>
              <a:rPr lang="en-US" altLang="en-US"/>
              <a:t>Do not place targets on road</a:t>
            </a:r>
          </a:p>
          <a:p>
            <a:pPr eaLnBrk="1" hangingPunct="1"/>
            <a:r>
              <a:rPr lang="en-US" altLang="en-US"/>
              <a:t>Use approved targets only </a:t>
            </a:r>
          </a:p>
          <a:p>
            <a:pPr eaLnBrk="1" hangingPunct="1"/>
            <a:r>
              <a:rPr lang="en-US" altLang="en-US"/>
              <a:t>The rails /protectors /logs/rocks are not targets!</a:t>
            </a:r>
          </a:p>
          <a:p>
            <a:pPr eaLnBrk="1" hangingPunct="1"/>
            <a:r>
              <a:rPr lang="en-US" altLang="en-US"/>
              <a:t>Bring your own targets / stands – clean them up</a:t>
            </a:r>
          </a:p>
          <a:p>
            <a:pPr eaLnBrk="1" hangingPunct="1"/>
            <a:r>
              <a:rPr lang="en-US" altLang="en-US"/>
              <a:t>Shipping container available for targets and stands steel / paper.  $30.00 first year.   Reduced fee of 20.00 for volunteers and class attendees. </a:t>
            </a:r>
          </a:p>
          <a:p>
            <a:pPr eaLnBrk="1" hangingPunct="1"/>
            <a:endParaRPr lang="en-US" altLang="en-US"/>
          </a:p>
        </p:txBody>
      </p:sp>
      <p:sp>
        <p:nvSpPr>
          <p:cNvPr id="39941" name="Content Placeholder 10">
            <a:extLst>
              <a:ext uri="{FF2B5EF4-FFF2-40B4-BE49-F238E27FC236}">
                <a16:creationId xmlns:a16="http://schemas.microsoft.com/office/drawing/2014/main" id="{02F6A4E2-50DF-44F0-B86F-D479032A0B4A}"/>
              </a:ext>
            </a:extLst>
          </p:cNvPr>
          <p:cNvSpPr txBox="1">
            <a:spLocks noChangeArrowheads="1"/>
          </p:cNvSpPr>
          <p:nvPr/>
        </p:nvSpPr>
        <p:spPr bwMode="auto">
          <a:xfrm>
            <a:off x="4464050" y="1411288"/>
            <a:ext cx="4267200"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4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4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9pPr>
          </a:lstStyle>
          <a:p>
            <a:pPr eaLnBrk="1" hangingPunct="1"/>
            <a:endParaRPr lang="en-US" altLang="en-US"/>
          </a:p>
        </p:txBody>
      </p:sp>
      <p:sp>
        <p:nvSpPr>
          <p:cNvPr id="2" name="Footer Placeholder 1">
            <a:extLst>
              <a:ext uri="{FF2B5EF4-FFF2-40B4-BE49-F238E27FC236}">
                <a16:creationId xmlns:a16="http://schemas.microsoft.com/office/drawing/2014/main" id="{ABD37E09-88F4-5E98-46A9-EF3ED98138E2}"/>
              </a:ext>
            </a:extLst>
          </p:cNvPr>
          <p:cNvSpPr>
            <a:spLocks noGrp="1"/>
          </p:cNvSpPr>
          <p:nvPr>
            <p:ph type="ftr" sz="quarter" idx="11"/>
          </p:nvPr>
        </p:nvSpPr>
        <p:spPr/>
        <p:txBody>
          <a:bodyPr/>
          <a:lstStyle/>
          <a:p>
            <a:pPr>
              <a:defRPr/>
            </a:pPr>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quot;No&quot; Symbol 2"/>
          <p:cNvSpPr/>
          <p:nvPr/>
        </p:nvSpPr>
        <p:spPr>
          <a:xfrm>
            <a:off x="5223910" y="3124200"/>
            <a:ext cx="3081890" cy="3124200"/>
          </a:xfrm>
          <a:prstGeom prst="noSmoking">
            <a:avLst/>
          </a:prstGeom>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solidFill>
                <a:schemeClr val="tx1"/>
              </a:solidFill>
            </a:endParaRPr>
          </a:p>
        </p:txBody>
      </p:sp>
      <p:sp>
        <p:nvSpPr>
          <p:cNvPr id="9" name="Title 8"/>
          <p:cNvSpPr>
            <a:spLocks noGrp="1"/>
          </p:cNvSpPr>
          <p:nvPr>
            <p:ph type="title"/>
          </p:nvPr>
        </p:nvSpPr>
        <p:spPr>
          <a:xfrm>
            <a:off x="457200" y="274638"/>
            <a:ext cx="8229600" cy="639762"/>
          </a:xfrm>
        </p:spPr>
        <p:txBody>
          <a:bodyPr numCol="1">
            <a:normAutofit/>
          </a:bodyPr>
          <a:lstStyle/>
          <a:p>
            <a:r>
              <a:rPr lang="en-US" dirty="0"/>
              <a:t>Rifle Range – Targets and Berms</a:t>
            </a:r>
          </a:p>
        </p:txBody>
      </p:sp>
      <p:sp>
        <p:nvSpPr>
          <p:cNvPr id="10" name="Text Placeholder 9"/>
          <p:cNvSpPr>
            <a:spLocks noGrp="1"/>
          </p:cNvSpPr>
          <p:nvPr>
            <p:ph type="body" idx="1"/>
          </p:nvPr>
        </p:nvSpPr>
        <p:spPr>
          <a:xfrm>
            <a:off x="455612" y="838200"/>
            <a:ext cx="4040188" cy="639762"/>
          </a:xfrm>
        </p:spPr>
        <p:txBody>
          <a:bodyPr numCol="1"/>
          <a:lstStyle/>
          <a:p>
            <a:r>
              <a:rPr lang="en-US" dirty="0"/>
              <a:t>The Rule	</a:t>
            </a:r>
          </a:p>
        </p:txBody>
      </p:sp>
      <p:sp>
        <p:nvSpPr>
          <p:cNvPr id="11" name="Content Placeholder 10"/>
          <p:cNvSpPr>
            <a:spLocks noGrp="1"/>
          </p:cNvSpPr>
          <p:nvPr>
            <p:ph sz="half" idx="2"/>
          </p:nvPr>
        </p:nvSpPr>
        <p:spPr>
          <a:xfrm>
            <a:off x="425245" y="1447800"/>
            <a:ext cx="4040188" cy="4419600"/>
          </a:xfrm>
        </p:spPr>
        <p:txBody>
          <a:bodyPr numCol="1">
            <a:normAutofit fontScale="85000" lnSpcReduction="20000"/>
          </a:bodyPr>
          <a:lstStyle/>
          <a:p>
            <a:pPr lvl="0"/>
            <a:r>
              <a:rPr lang="en-US" dirty="0"/>
              <a:t>Use Paper, Cardboard, Clay and Steel targets</a:t>
            </a:r>
          </a:p>
          <a:p>
            <a:pPr lvl="0"/>
            <a:r>
              <a:rPr lang="en-US" dirty="0"/>
              <a:t>No exploding targets of any kind</a:t>
            </a:r>
          </a:p>
          <a:p>
            <a:pPr lvl="0"/>
            <a:r>
              <a:rPr lang="en-US" b="1" u="sng" dirty="0"/>
              <a:t>Targets</a:t>
            </a:r>
            <a:r>
              <a:rPr lang="en-US" dirty="0"/>
              <a:t> shall be placed so that shots should directly impact a berm.</a:t>
            </a:r>
          </a:p>
          <a:p>
            <a:pPr lvl="1"/>
            <a:r>
              <a:rPr lang="en-US" dirty="0"/>
              <a:t>Use provided target frames or bring your own that are the proper height.</a:t>
            </a:r>
          </a:p>
          <a:p>
            <a:pPr lvl="1"/>
            <a:r>
              <a:rPr lang="en-US" dirty="0"/>
              <a:t>Targets should be positioned at height to impact berm .</a:t>
            </a:r>
          </a:p>
          <a:p>
            <a:r>
              <a:rPr lang="en-US" b="1" u="sng" dirty="0"/>
              <a:t>Do not</a:t>
            </a:r>
            <a:r>
              <a:rPr lang="en-US" dirty="0"/>
              <a:t> place targets directly on a berm</a:t>
            </a:r>
          </a:p>
          <a:p>
            <a:r>
              <a:rPr lang="en-US" b="1" u="sng" dirty="0"/>
              <a:t>Do not</a:t>
            </a:r>
            <a:r>
              <a:rPr lang="en-US" dirty="0"/>
              <a:t> walk, climb or bring vehicles onto the berms and backstops</a:t>
            </a:r>
          </a:p>
          <a:p>
            <a:endParaRPr lang="en-US" dirty="0"/>
          </a:p>
        </p:txBody>
      </p:sp>
      <p:sp>
        <p:nvSpPr>
          <p:cNvPr id="12" name="Text Placeholder 11"/>
          <p:cNvSpPr>
            <a:spLocks noGrp="1"/>
          </p:cNvSpPr>
          <p:nvPr>
            <p:ph type="body" sz="quarter" idx="3"/>
          </p:nvPr>
        </p:nvSpPr>
        <p:spPr>
          <a:xfrm>
            <a:off x="4608512" y="838200"/>
            <a:ext cx="4041775" cy="639762"/>
          </a:xfrm>
        </p:spPr>
        <p:txBody>
          <a:bodyPr numCol="1"/>
          <a:lstStyle/>
          <a:p>
            <a:r>
              <a:rPr lang="en-US" dirty="0"/>
              <a:t>The Reason</a:t>
            </a:r>
          </a:p>
        </p:txBody>
      </p:sp>
      <p:sp>
        <p:nvSpPr>
          <p:cNvPr id="14" name="Content Placeholder 10"/>
          <p:cNvSpPr txBox="1">
            <a:spLocks/>
          </p:cNvSpPr>
          <p:nvPr/>
        </p:nvSpPr>
        <p:spPr>
          <a:xfrm>
            <a:off x="4463845" y="1411953"/>
            <a:ext cx="4267200" cy="1864647"/>
          </a:xfrm>
          <a:prstGeom prst="rect">
            <a:avLst/>
          </a:prstGeom>
        </p:spPr>
        <p:txBody>
          <a:bodyPr vert="horz" lIns="91440" tIns="45720" rIns="91440" bIns="45720" numCol="1"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dirty="0"/>
              <a:t>Ensures berms absorb bullet impact.</a:t>
            </a:r>
          </a:p>
          <a:p>
            <a:r>
              <a:rPr lang="en-US" dirty="0"/>
              <a:t>Prevent ricochets</a:t>
            </a:r>
          </a:p>
          <a:p>
            <a:r>
              <a:rPr lang="en-US" dirty="0"/>
              <a:t>Minimizes damage to frame holders and berm retainers.</a:t>
            </a:r>
          </a:p>
        </p:txBody>
      </p:sp>
      <p:sp>
        <p:nvSpPr>
          <p:cNvPr id="2" name="TextBox 1"/>
          <p:cNvSpPr txBox="1"/>
          <p:nvPr/>
        </p:nvSpPr>
        <p:spPr>
          <a:xfrm>
            <a:off x="5338310" y="3911025"/>
            <a:ext cx="2853089" cy="584775"/>
          </a:xfrm>
          <a:prstGeom prst="rect">
            <a:avLst/>
          </a:prstGeom>
          <a:noFill/>
        </p:spPr>
        <p:txBody>
          <a:bodyPr wrap="none" numCol="1" rtlCol="0">
            <a:spAutoFit/>
          </a:bodyPr>
          <a:lstStyle/>
          <a:p>
            <a:r>
              <a:rPr lang="en-US" sz="3200" b="1" dirty="0"/>
              <a:t>GLASS TARGETS</a:t>
            </a:r>
          </a:p>
        </p:txBody>
      </p:sp>
      <p:sp>
        <p:nvSpPr>
          <p:cNvPr id="8" name="TextBox 7"/>
          <p:cNvSpPr txBox="1"/>
          <p:nvPr/>
        </p:nvSpPr>
        <p:spPr>
          <a:xfrm>
            <a:off x="5181600" y="4343400"/>
            <a:ext cx="3142399" cy="584775"/>
          </a:xfrm>
          <a:prstGeom prst="rect">
            <a:avLst/>
          </a:prstGeom>
          <a:noFill/>
        </p:spPr>
        <p:txBody>
          <a:bodyPr wrap="none" numCol="1" rtlCol="0">
            <a:spAutoFit/>
          </a:bodyPr>
          <a:lstStyle/>
          <a:p>
            <a:r>
              <a:rPr lang="en-US" sz="3200" b="1" dirty="0"/>
              <a:t>PLASTIC TARGETS</a:t>
            </a:r>
          </a:p>
        </p:txBody>
      </p:sp>
      <p:sp>
        <p:nvSpPr>
          <p:cNvPr id="4" name="Footer Placeholder 3"/>
          <p:cNvSpPr>
            <a:spLocks noGrp="1"/>
          </p:cNvSpPr>
          <p:nvPr>
            <p:ph type="ftr" sz="quarter" idx="11"/>
          </p:nvPr>
        </p:nvSpPr>
        <p:spPr/>
        <p:txBody>
          <a:bodyPr numCol="1"/>
          <a:lstStyle/>
          <a:p>
            <a:endParaRPr lang="en-US"/>
          </a:p>
        </p:txBody>
      </p:sp>
      <p:sp>
        <p:nvSpPr>
          <p:cNvPr id="5" name="TextBox 4">
            <a:extLst>
              <a:ext uri="{FF2B5EF4-FFF2-40B4-BE49-F238E27FC236}">
                <a16:creationId xmlns:a16="http://schemas.microsoft.com/office/drawing/2014/main" id="{98E673A7-ECE4-4147-B651-CEDDCB2928D4}"/>
              </a:ext>
            </a:extLst>
          </p:cNvPr>
          <p:cNvSpPr txBox="1"/>
          <p:nvPr/>
        </p:nvSpPr>
        <p:spPr>
          <a:xfrm flipH="1">
            <a:off x="5257941" y="4851459"/>
            <a:ext cx="3142398" cy="369332"/>
          </a:xfrm>
          <a:prstGeom prst="rect">
            <a:avLst/>
          </a:prstGeom>
          <a:noFill/>
        </p:spPr>
        <p:txBody>
          <a:bodyPr wrap="square" numCol="1" rtlCol="0">
            <a:spAutoFit/>
          </a:bodyPr>
          <a:lstStyle/>
          <a:p>
            <a:r>
              <a:rPr lang="en-US" b="1" i="1" u="sng" dirty="0"/>
              <a:t>UNAUTHORIZED STEEL ITEMS</a:t>
            </a:r>
          </a:p>
        </p:txBody>
      </p:sp>
    </p:spTree>
    <p:extLst>
      <p:ext uri="{BB962C8B-B14F-4D97-AF65-F5344CB8AC3E}">
        <p14:creationId xmlns:p14="http://schemas.microsoft.com/office/powerpoint/2010/main" val="18783269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FD8CB17-0023-ADE3-39E7-694CC4F97E32}"/>
              </a:ext>
            </a:extLst>
          </p:cNvPr>
          <p:cNvSpPr>
            <a:spLocks noGrp="1"/>
          </p:cNvSpPr>
          <p:nvPr>
            <p:ph type="title"/>
          </p:nvPr>
        </p:nvSpPr>
        <p:spPr>
          <a:xfrm>
            <a:off x="457200" y="274638"/>
            <a:ext cx="8229600" cy="639762"/>
          </a:xfrm>
        </p:spPr>
        <p:txBody>
          <a:bodyPr rtlCol="0">
            <a:normAutofit fontScale="90000"/>
          </a:bodyPr>
          <a:lstStyle/>
          <a:p>
            <a:pPr eaLnBrk="1" fontAlgn="auto" hangingPunct="1">
              <a:spcAft>
                <a:spcPts val="0"/>
              </a:spcAft>
              <a:defRPr/>
            </a:pPr>
            <a:r>
              <a:rPr lang="en-US" dirty="0"/>
              <a:t>Rifle Range Specific Rules – </a:t>
            </a:r>
            <a:r>
              <a:rPr lang="en-US" dirty="0">
                <a:solidFill>
                  <a:schemeClr val="tx1"/>
                </a:solidFill>
              </a:rPr>
              <a:t>Target and Target Frames</a:t>
            </a:r>
          </a:p>
        </p:txBody>
      </p:sp>
      <p:sp>
        <p:nvSpPr>
          <p:cNvPr id="41987" name="Text Placeholder 9">
            <a:extLst>
              <a:ext uri="{FF2B5EF4-FFF2-40B4-BE49-F238E27FC236}">
                <a16:creationId xmlns:a16="http://schemas.microsoft.com/office/drawing/2014/main" id="{23335960-78B5-FDF1-8BC3-D838C640671F}"/>
              </a:ext>
            </a:extLst>
          </p:cNvPr>
          <p:cNvSpPr>
            <a:spLocks noGrp="1" noChangeArrowheads="1"/>
          </p:cNvSpPr>
          <p:nvPr>
            <p:ph type="body" idx="1"/>
          </p:nvPr>
        </p:nvSpPr>
        <p:spPr>
          <a:xfrm>
            <a:off x="455613" y="838200"/>
            <a:ext cx="4040187" cy="573088"/>
          </a:xfrm>
        </p:spPr>
        <p:txBody>
          <a:bodyPr/>
          <a:lstStyle/>
          <a:p>
            <a:pPr eaLnBrk="1" hangingPunct="1"/>
            <a:r>
              <a:rPr lang="en-US" altLang="en-US"/>
              <a:t>The Rules	</a:t>
            </a:r>
          </a:p>
        </p:txBody>
      </p:sp>
      <p:sp>
        <p:nvSpPr>
          <p:cNvPr id="41988" name="Content Placeholder 10">
            <a:extLst>
              <a:ext uri="{FF2B5EF4-FFF2-40B4-BE49-F238E27FC236}">
                <a16:creationId xmlns:a16="http://schemas.microsoft.com/office/drawing/2014/main" id="{5C189057-3D64-2C27-CF13-287D56FD9554}"/>
              </a:ext>
            </a:extLst>
          </p:cNvPr>
          <p:cNvSpPr>
            <a:spLocks noGrp="1" noChangeArrowheads="1"/>
          </p:cNvSpPr>
          <p:nvPr>
            <p:ph sz="half" idx="2"/>
          </p:nvPr>
        </p:nvSpPr>
        <p:spPr>
          <a:xfrm>
            <a:off x="425450" y="1447800"/>
            <a:ext cx="7270750" cy="4267200"/>
          </a:xfrm>
        </p:spPr>
        <p:txBody>
          <a:bodyPr>
            <a:normAutofit lnSpcReduction="10000"/>
          </a:bodyPr>
          <a:lstStyle/>
          <a:p>
            <a:pPr eaLnBrk="1" hangingPunct="1">
              <a:lnSpc>
                <a:spcPct val="80000"/>
              </a:lnSpc>
            </a:pPr>
            <a:r>
              <a:rPr lang="en-US" altLang="en-US" sz="2000" dirty="0"/>
              <a:t>Target holders- either provided by the Club, or duplicates provided by members - are the only target holders allowed</a:t>
            </a:r>
          </a:p>
          <a:p>
            <a:pPr eaLnBrk="1" hangingPunct="1">
              <a:lnSpc>
                <a:spcPct val="80000"/>
              </a:lnSpc>
            </a:pPr>
            <a:endParaRPr lang="en-US" altLang="en-US" sz="2000" dirty="0"/>
          </a:p>
          <a:p>
            <a:pPr eaLnBrk="1" hangingPunct="1">
              <a:lnSpc>
                <a:spcPct val="80000"/>
              </a:lnSpc>
            </a:pPr>
            <a:r>
              <a:rPr lang="en-US" altLang="en-US" sz="2200" b="1" dirty="0"/>
              <a:t>Shotgun shooters must provide their own target frames</a:t>
            </a:r>
          </a:p>
          <a:p>
            <a:pPr eaLnBrk="1" hangingPunct="1">
              <a:lnSpc>
                <a:spcPct val="80000"/>
              </a:lnSpc>
            </a:pPr>
            <a:endParaRPr lang="en-US" altLang="en-US" sz="2000" dirty="0"/>
          </a:p>
          <a:p>
            <a:pPr eaLnBrk="1" hangingPunct="1">
              <a:lnSpc>
                <a:spcPct val="80000"/>
              </a:lnSpc>
            </a:pPr>
            <a:r>
              <a:rPr lang="en-US" altLang="en-US" sz="2000" dirty="0"/>
              <a:t>Location – Target frames must be inserted in the target frame holders located behind  each bullet impact berm.  Portable bases allowed provided they are set up properly to impact berm</a:t>
            </a:r>
          </a:p>
          <a:p>
            <a:pPr eaLnBrk="1" hangingPunct="1">
              <a:lnSpc>
                <a:spcPct val="80000"/>
              </a:lnSpc>
            </a:pPr>
            <a:endParaRPr lang="en-US" altLang="en-US" sz="2000" dirty="0"/>
          </a:p>
          <a:p>
            <a:pPr eaLnBrk="1" hangingPunct="1">
              <a:lnSpc>
                <a:spcPct val="80000"/>
              </a:lnSpc>
            </a:pPr>
            <a:r>
              <a:rPr lang="en-US" altLang="en-US" sz="2000" dirty="0"/>
              <a:t>Any use of Steel targets must be placed in front of the impact berm(s) and located a minimum of 10 yards from the intended firing line for .22LR and 100 yards from firing line for any centerfire </a:t>
            </a:r>
            <a:r>
              <a:rPr lang="en-US" altLang="en-US" sz="2000" dirty="0" err="1"/>
              <a:t>catridges</a:t>
            </a:r>
            <a:r>
              <a:rPr lang="en-US" altLang="en-US" sz="2000" dirty="0"/>
              <a:t> </a:t>
            </a:r>
          </a:p>
          <a:p>
            <a:pPr eaLnBrk="1" hangingPunct="1">
              <a:lnSpc>
                <a:spcPct val="80000"/>
              </a:lnSpc>
            </a:pPr>
            <a:endParaRPr lang="en-US" altLang="en-US" sz="2000" dirty="0"/>
          </a:p>
          <a:p>
            <a:pPr eaLnBrk="1" hangingPunct="1">
              <a:lnSpc>
                <a:spcPct val="80000"/>
              </a:lnSpc>
            </a:pPr>
            <a:r>
              <a:rPr lang="en-US" altLang="en-US" sz="2000" dirty="0"/>
              <a:t>Hit or miss the bullet must impact berm!</a:t>
            </a:r>
          </a:p>
        </p:txBody>
      </p:sp>
      <p:sp>
        <p:nvSpPr>
          <p:cNvPr id="41989" name="Content Placeholder 10">
            <a:extLst>
              <a:ext uri="{FF2B5EF4-FFF2-40B4-BE49-F238E27FC236}">
                <a16:creationId xmlns:a16="http://schemas.microsoft.com/office/drawing/2014/main" id="{133A926F-B1F4-5288-FCE9-711C88D00C00}"/>
              </a:ext>
            </a:extLst>
          </p:cNvPr>
          <p:cNvSpPr txBox="1">
            <a:spLocks noChangeArrowheads="1"/>
          </p:cNvSpPr>
          <p:nvPr/>
        </p:nvSpPr>
        <p:spPr bwMode="auto">
          <a:xfrm>
            <a:off x="4464050" y="1411288"/>
            <a:ext cx="42672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4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4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9pPr>
          </a:lstStyle>
          <a:p>
            <a:pPr eaLnBrk="1" hangingPunct="1"/>
            <a:endParaRPr lang="en-US" altLang="en-US"/>
          </a:p>
        </p:txBody>
      </p:sp>
      <p:sp>
        <p:nvSpPr>
          <p:cNvPr id="4" name="Footer Placeholder 3">
            <a:extLst>
              <a:ext uri="{FF2B5EF4-FFF2-40B4-BE49-F238E27FC236}">
                <a16:creationId xmlns:a16="http://schemas.microsoft.com/office/drawing/2014/main" id="{59C20891-BC5C-A9D9-EBB1-E25A32899C14}"/>
              </a:ext>
            </a:extLst>
          </p:cNvPr>
          <p:cNvSpPr>
            <a:spLocks noGrp="1"/>
          </p:cNvSpPr>
          <p:nvPr>
            <p:ph type="ftr" sz="quarter" idx="11"/>
          </p:nvPr>
        </p:nvSpPr>
        <p:spPr/>
        <p:txBody>
          <a:bodyPr/>
          <a:lstStyle/>
          <a:p>
            <a:pPr>
              <a:defRPr/>
            </a:pPr>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100 yard rifle sight in area</a:t>
            </a:r>
          </a:p>
        </p:txBody>
      </p:sp>
      <p:sp>
        <p:nvSpPr>
          <p:cNvPr id="3" name="Text Placeholder 2"/>
          <p:cNvSpPr>
            <a:spLocks noGrp="1"/>
          </p:cNvSpPr>
          <p:nvPr>
            <p:ph type="body" idx="1"/>
          </p:nvPr>
        </p:nvSpPr>
        <p:spPr>
          <a:xfrm>
            <a:off x="457200" y="1219200"/>
            <a:ext cx="4040188" cy="955675"/>
          </a:xfrm>
        </p:spPr>
        <p:txBody>
          <a:bodyPr numCol="1">
            <a:normAutofit fontScale="92500" lnSpcReduction="20000"/>
          </a:bodyPr>
          <a:lstStyle/>
          <a:p>
            <a:r>
              <a:rPr lang="en-US" dirty="0"/>
              <a:t>Target stands and targets must be of a height to impact berm; whether a hit or miss</a:t>
            </a: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7200" y="2438400"/>
            <a:ext cx="4040188" cy="3258741"/>
          </a:xfrm>
        </p:spPr>
      </p:pic>
      <p:sp>
        <p:nvSpPr>
          <p:cNvPr id="5" name="Text Placeholder 4"/>
          <p:cNvSpPr>
            <a:spLocks noGrp="1"/>
          </p:cNvSpPr>
          <p:nvPr>
            <p:ph type="body" sz="quarter" idx="3"/>
          </p:nvPr>
        </p:nvSpPr>
        <p:spPr>
          <a:xfrm>
            <a:off x="4645025" y="1219201"/>
            <a:ext cx="4041775" cy="609600"/>
          </a:xfrm>
        </p:spPr>
        <p:txBody>
          <a:bodyPr numCol="1"/>
          <a:lstStyle/>
          <a:p>
            <a:r>
              <a:rPr lang="en-US" dirty="0"/>
              <a:t>Please do not shoot the rails</a:t>
            </a:r>
          </a:p>
        </p:txBody>
      </p:sp>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2438401"/>
            <a:ext cx="4041775" cy="3276599"/>
          </a:xfrm>
        </p:spPr>
      </p:pic>
      <p:sp>
        <p:nvSpPr>
          <p:cNvPr id="4" name="Footer Placeholder 3"/>
          <p:cNvSpPr>
            <a:spLocks noGrp="1"/>
          </p:cNvSpPr>
          <p:nvPr>
            <p:ph type="ftr" sz="quarter" idx="11"/>
          </p:nvPr>
        </p:nvSpPr>
        <p:spPr/>
        <p:txBody>
          <a:bodyPr numCol="1"/>
          <a:lstStyle/>
          <a:p>
            <a:endParaRPr lang="en-US"/>
          </a:p>
        </p:txBody>
      </p:sp>
    </p:spTree>
    <p:extLst>
      <p:ext uri="{BB962C8B-B14F-4D97-AF65-F5344CB8AC3E}">
        <p14:creationId xmlns:p14="http://schemas.microsoft.com/office/powerpoint/2010/main" val="5716560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990600"/>
          </a:xfrm>
        </p:spPr>
        <p:txBody>
          <a:bodyPr numCol="1"/>
          <a:lstStyle/>
          <a:p>
            <a:r>
              <a:rPr lang="en-US" dirty="0"/>
              <a:t>Steel Target safety and concerns</a:t>
            </a:r>
          </a:p>
        </p:txBody>
      </p:sp>
      <p:sp>
        <p:nvSpPr>
          <p:cNvPr id="3" name="Content Placeholder 2"/>
          <p:cNvSpPr>
            <a:spLocks noGrp="1"/>
          </p:cNvSpPr>
          <p:nvPr>
            <p:ph idx="1"/>
          </p:nvPr>
        </p:nvSpPr>
        <p:spPr>
          <a:xfrm>
            <a:off x="457200" y="762000"/>
            <a:ext cx="8229600" cy="5364163"/>
          </a:xfrm>
        </p:spPr>
        <p:txBody>
          <a:bodyPr numCol="1">
            <a:normAutofit/>
          </a:bodyPr>
          <a:lstStyle/>
          <a:p>
            <a:pPr lvl="1"/>
            <a:r>
              <a:rPr lang="en-US" dirty="0"/>
              <a:t>Inspect targets for damage or unsafe conditions</a:t>
            </a:r>
          </a:p>
          <a:p>
            <a:pPr lvl="1"/>
            <a:r>
              <a:rPr lang="en-US" dirty="0"/>
              <a:t>Bullet velocity must be less than 2850 fps at impact to prevent damage to targets</a:t>
            </a:r>
          </a:p>
          <a:p>
            <a:pPr lvl="1"/>
            <a:r>
              <a:rPr lang="en-US" dirty="0"/>
              <a:t>Center fire steel targets must be greater than 100 yards </a:t>
            </a:r>
          </a:p>
          <a:p>
            <a:pPr lvl="1"/>
            <a:r>
              <a:rPr lang="en-US" dirty="0"/>
              <a:t>Center fire targets minimum 3/8” AR500 steel </a:t>
            </a:r>
          </a:p>
          <a:p>
            <a:pPr lvl="1"/>
            <a:r>
              <a:rPr lang="en-US" dirty="0"/>
              <a:t>10 yard minimum  for .22LR</a:t>
            </a:r>
          </a:p>
          <a:p>
            <a:pPr lvl="1"/>
            <a:r>
              <a:rPr lang="en-US" dirty="0"/>
              <a:t>.22LR targets approved materials, steel / commercial</a:t>
            </a:r>
          </a:p>
          <a:p>
            <a:pPr lvl="1"/>
            <a:r>
              <a:rPr lang="en-US" dirty="0"/>
              <a:t>No frying pans, hub cabs, etc. </a:t>
            </a:r>
          </a:p>
          <a:p>
            <a:pPr lvl="1"/>
            <a:r>
              <a:rPr lang="en-US" dirty="0"/>
              <a:t>Do not fire cross range at targets</a:t>
            </a:r>
          </a:p>
          <a:p>
            <a:pPr lvl="1"/>
            <a:r>
              <a:rPr lang="en-US" dirty="0"/>
              <a:t>Shooting pistol at steel targets approved only on training classes or sanctioned events</a:t>
            </a:r>
          </a:p>
        </p:txBody>
      </p:sp>
    </p:spTree>
    <p:extLst>
      <p:ext uri="{BB962C8B-B14F-4D97-AF65-F5344CB8AC3E}">
        <p14:creationId xmlns:p14="http://schemas.microsoft.com/office/powerpoint/2010/main" val="3244572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990600"/>
          </a:xfrm>
        </p:spPr>
        <p:txBody>
          <a:bodyPr numCol="1"/>
          <a:lstStyle/>
          <a:p>
            <a:r>
              <a:rPr lang="en-US" dirty="0"/>
              <a:t>Steel Target Do’s</a:t>
            </a:r>
          </a:p>
        </p:txBody>
      </p:sp>
      <p:sp>
        <p:nvSpPr>
          <p:cNvPr id="3" name="Content Placeholder 2"/>
          <p:cNvSpPr>
            <a:spLocks noGrp="1"/>
          </p:cNvSpPr>
          <p:nvPr>
            <p:ph idx="1"/>
          </p:nvPr>
        </p:nvSpPr>
        <p:spPr>
          <a:xfrm>
            <a:off x="457200" y="762000"/>
            <a:ext cx="8229600" cy="5364163"/>
          </a:xfrm>
        </p:spPr>
        <p:txBody>
          <a:bodyPr numCol="1"/>
          <a:lstStyle/>
          <a:p>
            <a:r>
              <a:rPr lang="en-US" sz="2400" dirty="0"/>
              <a:t>Ask the rifle committee, rifle chairs, or safety committee members if you have any questions regarding the use of steel targets</a:t>
            </a:r>
          </a:p>
          <a:p>
            <a:r>
              <a:rPr lang="en-US" sz="2400" dirty="0"/>
              <a:t>Visually inspect targets for damage, pitting, or unsafe conditions</a:t>
            </a:r>
          </a:p>
          <a:p>
            <a:r>
              <a:rPr lang="en-US" sz="2400" dirty="0"/>
              <a:t>Ensure targets are mounted at an angle towards the ground to minimize ricochet hazards and maximize target life</a:t>
            </a:r>
          </a:p>
          <a:p>
            <a:r>
              <a:rPr lang="en-US" sz="2400" dirty="0"/>
              <a:t>Ensure targets are mounted  such that they move freely when hit</a:t>
            </a:r>
          </a:p>
          <a:p>
            <a:r>
              <a:rPr lang="en-US" sz="2400" dirty="0"/>
              <a:t>Portable stands must be constructed to minimize ricochet hazards and set up such that misses impact the berms</a:t>
            </a:r>
          </a:p>
          <a:p>
            <a:r>
              <a:rPr lang="en-US" sz="2400" dirty="0"/>
              <a:t>Use only AR500 targets, minimum 3/8” thickness </a:t>
            </a:r>
          </a:p>
          <a:p>
            <a:endParaRPr lang="en-US" dirty="0"/>
          </a:p>
          <a:p>
            <a:endParaRPr lang="en-US" dirty="0"/>
          </a:p>
          <a:p>
            <a:endParaRPr lang="en-US" dirty="0"/>
          </a:p>
        </p:txBody>
      </p:sp>
      <p:sp>
        <p:nvSpPr>
          <p:cNvPr id="5" name="Footer Placeholder 4"/>
          <p:cNvSpPr>
            <a:spLocks noGrp="1"/>
          </p:cNvSpPr>
          <p:nvPr>
            <p:ph type="ftr" sz="quarter" idx="11"/>
          </p:nvPr>
        </p:nvSpPr>
        <p:spPr/>
        <p:txBody>
          <a:bodyPr numCol="1"/>
          <a:lstStyle/>
          <a:p>
            <a:endParaRPr lang="en-US"/>
          </a:p>
        </p:txBody>
      </p:sp>
    </p:spTree>
    <p:extLst>
      <p:ext uri="{BB962C8B-B14F-4D97-AF65-F5344CB8AC3E}">
        <p14:creationId xmlns:p14="http://schemas.microsoft.com/office/powerpoint/2010/main" val="24709154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990600"/>
          </a:xfrm>
        </p:spPr>
        <p:txBody>
          <a:bodyPr numCol="1"/>
          <a:lstStyle/>
          <a:p>
            <a:r>
              <a:rPr lang="en-US" dirty="0"/>
              <a:t>Steel Target Don'ts</a:t>
            </a:r>
          </a:p>
        </p:txBody>
      </p:sp>
      <p:sp>
        <p:nvSpPr>
          <p:cNvPr id="3" name="Content Placeholder 2"/>
          <p:cNvSpPr>
            <a:spLocks noGrp="1"/>
          </p:cNvSpPr>
          <p:nvPr>
            <p:ph idx="1"/>
          </p:nvPr>
        </p:nvSpPr>
        <p:spPr>
          <a:xfrm>
            <a:off x="457200" y="762000"/>
            <a:ext cx="8229600" cy="5364163"/>
          </a:xfrm>
        </p:spPr>
        <p:txBody>
          <a:bodyPr numCol="1"/>
          <a:lstStyle/>
          <a:p>
            <a:endParaRPr lang="en-US" dirty="0"/>
          </a:p>
          <a:p>
            <a:r>
              <a:rPr lang="en-US" dirty="0"/>
              <a:t>Do not use steel core, penetrator, green tip or armor piercing rounds</a:t>
            </a:r>
          </a:p>
          <a:p>
            <a:r>
              <a:rPr lang="en-US" dirty="0"/>
              <a:t>Do not exceed 2850 fps at point of impact to prevent target damage</a:t>
            </a:r>
          </a:p>
          <a:p>
            <a:r>
              <a:rPr lang="en-US" dirty="0"/>
              <a:t>Do not engage targets at a distance less than 100 yards</a:t>
            </a:r>
          </a:p>
          <a:p>
            <a:r>
              <a:rPr lang="en-US" dirty="0"/>
              <a:t>Do not use any targets other than a minimum grade of  AR500 steel at a minimum of 3/8” thickness for high power rifles</a:t>
            </a:r>
          </a:p>
          <a:p>
            <a:r>
              <a:rPr lang="en-US" dirty="0"/>
              <a:t>Do not fire cross range to engage targets</a:t>
            </a:r>
          </a:p>
          <a:p>
            <a:r>
              <a:rPr lang="en-US" dirty="0"/>
              <a:t>Portable steel targets for pistol use are only allowed for sanctioned training, practices, and club events</a:t>
            </a:r>
          </a:p>
          <a:p>
            <a:endParaRPr lang="en-US" dirty="0"/>
          </a:p>
          <a:p>
            <a:endParaRPr lang="en-US" dirty="0"/>
          </a:p>
          <a:p>
            <a:endParaRPr lang="en-US" dirty="0"/>
          </a:p>
        </p:txBody>
      </p:sp>
      <p:sp>
        <p:nvSpPr>
          <p:cNvPr id="5" name="Footer Placeholder 4"/>
          <p:cNvSpPr>
            <a:spLocks noGrp="1"/>
          </p:cNvSpPr>
          <p:nvPr>
            <p:ph type="ftr" sz="quarter" idx="11"/>
          </p:nvPr>
        </p:nvSpPr>
        <p:spPr/>
        <p:txBody>
          <a:bodyPr numCol="1"/>
          <a:lstStyle/>
          <a:p>
            <a:endParaRPr lang="en-US"/>
          </a:p>
        </p:txBody>
      </p:sp>
    </p:spTree>
    <p:extLst>
      <p:ext uri="{BB962C8B-B14F-4D97-AF65-F5344CB8AC3E}">
        <p14:creationId xmlns:p14="http://schemas.microsoft.com/office/powerpoint/2010/main" val="7071913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501445" y="228600"/>
            <a:ext cx="8229600" cy="639762"/>
          </a:xfrm>
        </p:spPr>
        <p:txBody>
          <a:bodyPr numCol="1">
            <a:normAutofit fontScale="90000"/>
          </a:bodyPr>
          <a:lstStyle/>
          <a:p>
            <a:r>
              <a:rPr lang="en-US" dirty="0"/>
              <a:t>Steel target approved Mounting Hanging devices</a:t>
            </a:r>
          </a:p>
        </p:txBody>
      </p:sp>
      <p:sp>
        <p:nvSpPr>
          <p:cNvPr id="10" name="Text Placeholder 9"/>
          <p:cNvSpPr>
            <a:spLocks noGrp="1"/>
          </p:cNvSpPr>
          <p:nvPr>
            <p:ph type="body" idx="1"/>
          </p:nvPr>
        </p:nvSpPr>
        <p:spPr>
          <a:xfrm>
            <a:off x="455612" y="533400"/>
            <a:ext cx="4040188" cy="639762"/>
          </a:xfrm>
        </p:spPr>
        <p:txBody>
          <a:bodyPr numCol="1"/>
          <a:lstStyle/>
          <a:p>
            <a:r>
              <a:rPr lang="en-US" dirty="0"/>
              <a:t>Defined as :	</a:t>
            </a:r>
          </a:p>
        </p:txBody>
      </p:sp>
      <p:sp>
        <p:nvSpPr>
          <p:cNvPr id="11" name="Content Placeholder 10"/>
          <p:cNvSpPr>
            <a:spLocks noGrp="1"/>
          </p:cNvSpPr>
          <p:nvPr>
            <p:ph sz="half" idx="2"/>
          </p:nvPr>
        </p:nvSpPr>
        <p:spPr>
          <a:xfrm>
            <a:off x="425244" y="1066800"/>
            <a:ext cx="7956756" cy="3200400"/>
          </a:xfrm>
        </p:spPr>
        <p:txBody>
          <a:bodyPr numCol="1">
            <a:normAutofit/>
          </a:bodyPr>
          <a:lstStyle/>
          <a:p>
            <a:pPr lvl="0"/>
            <a:r>
              <a:rPr lang="en-US" dirty="0"/>
              <a:t>Chains, straps, fire hose, strapping, or purchased mounted kits that allow target to be mounted at an angle towards the ground and allows the target to move freely when struck</a:t>
            </a:r>
          </a:p>
          <a:p>
            <a:endParaRPr lang="en-US" sz="2800" dirty="0"/>
          </a:p>
        </p:txBody>
      </p:sp>
      <p:sp>
        <p:nvSpPr>
          <p:cNvPr id="2" name="Footer Placeholder 1"/>
          <p:cNvSpPr>
            <a:spLocks noGrp="1"/>
          </p:cNvSpPr>
          <p:nvPr>
            <p:ph type="ftr" sz="quarter" idx="11"/>
          </p:nvPr>
        </p:nvSpPr>
        <p:spPr/>
        <p:txBody>
          <a:bodyPr numCol="1"/>
          <a:lstStyle/>
          <a:p>
            <a:endParaRPr lang="en-US"/>
          </a:p>
        </p:txBody>
      </p:sp>
      <p:pic>
        <p:nvPicPr>
          <p:cNvPr id="6" name="Content Placeholder 6">
            <a:extLst>
              <a:ext uri="{FF2B5EF4-FFF2-40B4-BE49-F238E27FC236}">
                <a16:creationId xmlns:a16="http://schemas.microsoft.com/office/drawing/2014/main" id="{C7E2EFCB-D6CE-44AF-8503-050A99ACE8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550" y="2373804"/>
            <a:ext cx="2660450" cy="2110392"/>
          </a:xfrm>
          <a:prstGeom prst="rect">
            <a:avLst/>
          </a:prstGeom>
        </p:spPr>
      </p:pic>
      <p:pic>
        <p:nvPicPr>
          <p:cNvPr id="7" name="Content Placeholder 7">
            <a:extLst>
              <a:ext uri="{FF2B5EF4-FFF2-40B4-BE49-F238E27FC236}">
                <a16:creationId xmlns:a16="http://schemas.microsoft.com/office/drawing/2014/main" id="{37B2324F-7E6E-4691-990B-47771CB1EEBA}"/>
              </a:ext>
            </a:extLst>
          </p:cNvPr>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102550" y="3410687"/>
            <a:ext cx="2660450" cy="2109901"/>
          </a:xfrm>
        </p:spPr>
      </p:pic>
      <p:sp>
        <p:nvSpPr>
          <p:cNvPr id="8" name="Text Placeholder 2">
            <a:extLst>
              <a:ext uri="{FF2B5EF4-FFF2-40B4-BE49-F238E27FC236}">
                <a16:creationId xmlns:a16="http://schemas.microsoft.com/office/drawing/2014/main" id="{EC1D6FC4-11FE-4797-A544-6DD7753F755C}"/>
              </a:ext>
            </a:extLst>
          </p:cNvPr>
          <p:cNvSpPr txBox="1">
            <a:spLocks/>
          </p:cNvSpPr>
          <p:nvPr/>
        </p:nvSpPr>
        <p:spPr>
          <a:xfrm>
            <a:off x="384591" y="4583906"/>
            <a:ext cx="2660450" cy="433387"/>
          </a:xfrm>
          <a:prstGeom prst="rect">
            <a:avLst/>
          </a:prstGeom>
        </p:spPr>
        <p:txBody>
          <a:bodyPr vert="horz" lIns="91440" tIns="45720" rIns="91440" bIns="45720" numCol="1" rtlCol="0" anchor="b">
            <a:normAutofit lnSpcReduction="10000"/>
          </a:bodyPr>
          <a:lstStyle>
            <a:lvl1pPr marL="0" indent="0" algn="l" defTabSz="9144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dirty="0"/>
              <a:t>Chain installed</a:t>
            </a:r>
          </a:p>
        </p:txBody>
      </p:sp>
      <p:sp>
        <p:nvSpPr>
          <p:cNvPr id="12" name="Text Placeholder 4">
            <a:extLst>
              <a:ext uri="{FF2B5EF4-FFF2-40B4-BE49-F238E27FC236}">
                <a16:creationId xmlns:a16="http://schemas.microsoft.com/office/drawing/2014/main" id="{FE1FFFDB-74C6-46ED-9332-339FE6F6DF17}"/>
              </a:ext>
            </a:extLst>
          </p:cNvPr>
          <p:cNvSpPr>
            <a:spLocks noGrp="1"/>
          </p:cNvSpPr>
          <p:nvPr>
            <p:ph type="body" sz="quarter" idx="3"/>
          </p:nvPr>
        </p:nvSpPr>
        <p:spPr>
          <a:xfrm>
            <a:off x="5259487" y="5483390"/>
            <a:ext cx="4041775" cy="639762"/>
          </a:xfrm>
        </p:spPr>
        <p:txBody>
          <a:bodyPr numCol="1"/>
          <a:lstStyle/>
          <a:p>
            <a:r>
              <a:rPr lang="en-US" dirty="0"/>
              <a:t>Target hangs toward ground</a:t>
            </a:r>
          </a:p>
        </p:txBody>
      </p:sp>
      <p:pic>
        <p:nvPicPr>
          <p:cNvPr id="13" name="Content Placeholder 7">
            <a:extLst>
              <a:ext uri="{FF2B5EF4-FFF2-40B4-BE49-F238E27FC236}">
                <a16:creationId xmlns:a16="http://schemas.microsoft.com/office/drawing/2014/main" id="{DA7B7191-AC66-4D97-93C9-80ABFF998C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9854" y="2783694"/>
            <a:ext cx="2567546" cy="2146785"/>
          </a:xfrm>
          <a:prstGeom prst="rect">
            <a:avLst/>
          </a:prstGeom>
        </p:spPr>
      </p:pic>
      <p:sp>
        <p:nvSpPr>
          <p:cNvPr id="14" name="Text Placeholder 4">
            <a:extLst>
              <a:ext uri="{FF2B5EF4-FFF2-40B4-BE49-F238E27FC236}">
                <a16:creationId xmlns:a16="http://schemas.microsoft.com/office/drawing/2014/main" id="{6DCAD07E-DA49-4444-BFA1-89BE34C98E83}"/>
              </a:ext>
            </a:extLst>
          </p:cNvPr>
          <p:cNvSpPr txBox="1">
            <a:spLocks/>
          </p:cNvSpPr>
          <p:nvPr/>
        </p:nvSpPr>
        <p:spPr>
          <a:xfrm>
            <a:off x="3509417" y="4715692"/>
            <a:ext cx="2095401" cy="639762"/>
          </a:xfrm>
          <a:prstGeom prst="rect">
            <a:avLst/>
          </a:prstGeom>
        </p:spPr>
        <p:txBody>
          <a:bodyPr vert="horz" lIns="91440" tIns="45720" rIns="91440" bIns="45720" numCol="1"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dirty="0"/>
              <a:t>Rear of target</a:t>
            </a:r>
          </a:p>
        </p:txBody>
      </p:sp>
    </p:spTree>
    <p:extLst>
      <p:ext uri="{BB962C8B-B14F-4D97-AF65-F5344CB8AC3E}">
        <p14:creationId xmlns:p14="http://schemas.microsoft.com/office/powerpoint/2010/main" val="3252734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639762"/>
          </a:xfrm>
        </p:spPr>
        <p:txBody>
          <a:bodyPr numCol="1">
            <a:normAutofit/>
          </a:bodyPr>
          <a:lstStyle/>
          <a:p>
            <a:r>
              <a:rPr lang="en-US" dirty="0"/>
              <a:t>Properly mounted portable stand</a:t>
            </a:r>
          </a:p>
        </p:txBody>
      </p:sp>
      <p:sp>
        <p:nvSpPr>
          <p:cNvPr id="10" name="Text Placeholder 9"/>
          <p:cNvSpPr>
            <a:spLocks noGrp="1"/>
          </p:cNvSpPr>
          <p:nvPr>
            <p:ph type="body" idx="1"/>
          </p:nvPr>
        </p:nvSpPr>
        <p:spPr>
          <a:xfrm>
            <a:off x="455612" y="838200"/>
            <a:ext cx="4040188" cy="639762"/>
          </a:xfrm>
        </p:spPr>
        <p:txBody>
          <a:bodyPr numCol="1">
            <a:normAutofit fontScale="92500"/>
          </a:bodyPr>
          <a:lstStyle/>
          <a:p>
            <a:r>
              <a:rPr lang="en-US" dirty="0"/>
              <a:t>Constructed and mounted so :	</a:t>
            </a:r>
          </a:p>
        </p:txBody>
      </p:sp>
      <p:sp>
        <p:nvSpPr>
          <p:cNvPr id="11" name="Content Placeholder 10"/>
          <p:cNvSpPr>
            <a:spLocks noGrp="1"/>
          </p:cNvSpPr>
          <p:nvPr>
            <p:ph sz="half" idx="2"/>
          </p:nvPr>
        </p:nvSpPr>
        <p:spPr>
          <a:xfrm>
            <a:off x="425245" y="1447800"/>
            <a:ext cx="4040188" cy="4191000"/>
          </a:xfrm>
        </p:spPr>
        <p:txBody>
          <a:bodyPr numCol="1">
            <a:normAutofit/>
          </a:bodyPr>
          <a:lstStyle/>
          <a:p>
            <a:pPr lvl="0"/>
            <a:r>
              <a:rPr lang="en-US" dirty="0"/>
              <a:t>That the portable stand is  mounted such that any misses impact the berm.</a:t>
            </a:r>
          </a:p>
          <a:p>
            <a:pPr lvl="0"/>
            <a:r>
              <a:rPr lang="en-US" dirty="0"/>
              <a:t>Constructed to minimize ricochet hazards</a:t>
            </a:r>
          </a:p>
          <a:p>
            <a:pPr lvl="0"/>
            <a:r>
              <a:rPr lang="en-US" dirty="0"/>
              <a:t>Constructed of approved materials and allow the target to move freely when  struck</a:t>
            </a:r>
          </a:p>
          <a:p>
            <a:endParaRPr lang="en-US" dirty="0"/>
          </a:p>
        </p:txBody>
      </p:sp>
      <p:sp>
        <p:nvSpPr>
          <p:cNvPr id="14" name="Content Placeholder 10"/>
          <p:cNvSpPr txBox="1">
            <a:spLocks/>
          </p:cNvSpPr>
          <p:nvPr/>
        </p:nvSpPr>
        <p:spPr>
          <a:xfrm>
            <a:off x="4463845" y="1411953"/>
            <a:ext cx="4267200" cy="1864647"/>
          </a:xfrm>
          <a:prstGeom prst="rect">
            <a:avLst/>
          </a:prstGeom>
        </p:spPr>
        <p:txBody>
          <a:bodyPr vert="horz" lIns="91440" tIns="45720" rIns="91440" bIns="45720" numCol="1"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endParaRPr lang="en-US" dirty="0"/>
          </a:p>
        </p:txBody>
      </p:sp>
      <p:pic>
        <p:nvPicPr>
          <p:cNvPr id="7" name="Content Placeholder 7"/>
          <p:cNvPicPr>
            <a:picLocks noGrp="1" noChangeAspect="1"/>
          </p:cNvPicPr>
          <p:nvPr>
            <p:ph sz="quarter" idx="4"/>
          </p:nvPr>
        </p:nvPicPr>
        <p:blipFill rotWithShape="1">
          <a:blip r:embed="rId2" cstate="print">
            <a:extLst>
              <a:ext uri="{28A0092B-C50C-407E-A947-70E740481C1C}">
                <a14:useLocalDpi xmlns:a14="http://schemas.microsoft.com/office/drawing/2010/main" val="0"/>
              </a:ext>
            </a:extLst>
          </a:blip>
          <a:srcRect l="9652" t="10116" r="12536" b="15129"/>
          <a:stretch/>
        </p:blipFill>
        <p:spPr>
          <a:xfrm>
            <a:off x="4463845" y="1119681"/>
            <a:ext cx="4461582" cy="3757119"/>
          </a:xfrm>
        </p:spPr>
      </p:pic>
      <p:sp>
        <p:nvSpPr>
          <p:cNvPr id="2" name="Footer Placeholder 1"/>
          <p:cNvSpPr>
            <a:spLocks noGrp="1"/>
          </p:cNvSpPr>
          <p:nvPr>
            <p:ph type="ftr" sz="quarter" idx="11"/>
          </p:nvPr>
        </p:nvSpPr>
        <p:spPr/>
        <p:txBody>
          <a:bodyPr numCol="1"/>
          <a:lstStyle/>
          <a:p>
            <a:endParaRPr lang="en-US"/>
          </a:p>
        </p:txBody>
      </p:sp>
    </p:spTree>
    <p:extLst>
      <p:ext uri="{BB962C8B-B14F-4D97-AF65-F5344CB8AC3E}">
        <p14:creationId xmlns:p14="http://schemas.microsoft.com/office/powerpoint/2010/main" val="3741820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Appropriate Calibers &amp; Ammunition</a:t>
            </a:r>
          </a:p>
        </p:txBody>
      </p:sp>
      <p:sp>
        <p:nvSpPr>
          <p:cNvPr id="4" name="Text Placeholder 3"/>
          <p:cNvSpPr>
            <a:spLocks noGrp="1"/>
          </p:cNvSpPr>
          <p:nvPr>
            <p:ph type="body" idx="1"/>
          </p:nvPr>
        </p:nvSpPr>
        <p:spPr/>
        <p:txBody>
          <a:bodyPr numCol="1"/>
          <a:lstStyle/>
          <a:p>
            <a:pPr algn="ctr"/>
            <a:r>
              <a:rPr lang="en-US" dirty="0"/>
              <a:t>Pistol Range</a:t>
            </a:r>
          </a:p>
        </p:txBody>
      </p:sp>
      <p:sp>
        <p:nvSpPr>
          <p:cNvPr id="5" name="Content Placeholder 4"/>
          <p:cNvSpPr>
            <a:spLocks noGrp="1"/>
          </p:cNvSpPr>
          <p:nvPr>
            <p:ph sz="half" idx="2"/>
          </p:nvPr>
        </p:nvSpPr>
        <p:spPr>
          <a:xfrm>
            <a:off x="457200" y="2174875"/>
            <a:ext cx="4040188" cy="2397125"/>
          </a:xfrm>
          <a:ln>
            <a:solidFill>
              <a:schemeClr val="accent1"/>
            </a:solidFill>
          </a:ln>
        </p:spPr>
        <p:txBody>
          <a:bodyPr numCol="1"/>
          <a:lstStyle/>
          <a:p>
            <a:r>
              <a:rPr lang="en-US" dirty="0"/>
              <a:t>Calibers: .17 HM2 to .50</a:t>
            </a:r>
          </a:p>
          <a:p>
            <a:r>
              <a:rPr lang="en-US" dirty="0"/>
              <a:t>Firearms/Air guns: Handguns and pistol-caliber rifles/carbines</a:t>
            </a:r>
          </a:p>
          <a:p>
            <a:r>
              <a:rPr lang="en-US" dirty="0"/>
              <a:t>No Shotguns</a:t>
            </a:r>
          </a:p>
          <a:p>
            <a:endParaRPr lang="en-US" dirty="0"/>
          </a:p>
        </p:txBody>
      </p:sp>
      <p:sp>
        <p:nvSpPr>
          <p:cNvPr id="6" name="Text Placeholder 5"/>
          <p:cNvSpPr>
            <a:spLocks noGrp="1"/>
          </p:cNvSpPr>
          <p:nvPr>
            <p:ph type="body" sz="quarter" idx="3"/>
          </p:nvPr>
        </p:nvSpPr>
        <p:spPr/>
        <p:txBody>
          <a:bodyPr numCol="1"/>
          <a:lstStyle/>
          <a:p>
            <a:pPr algn="ctr"/>
            <a:r>
              <a:rPr lang="en-US" dirty="0"/>
              <a:t>Rifle Range</a:t>
            </a:r>
          </a:p>
        </p:txBody>
      </p:sp>
      <p:sp>
        <p:nvSpPr>
          <p:cNvPr id="7" name="Content Placeholder 6"/>
          <p:cNvSpPr>
            <a:spLocks noGrp="1"/>
          </p:cNvSpPr>
          <p:nvPr>
            <p:ph sz="quarter" idx="4"/>
          </p:nvPr>
        </p:nvSpPr>
        <p:spPr>
          <a:xfrm>
            <a:off x="4645025" y="2174875"/>
            <a:ext cx="4041775" cy="2397125"/>
          </a:xfrm>
          <a:ln>
            <a:solidFill>
              <a:srgbClr val="0070C0"/>
            </a:solidFill>
          </a:ln>
        </p:spPr>
        <p:txBody>
          <a:bodyPr numCol="1"/>
          <a:lstStyle/>
          <a:p>
            <a:r>
              <a:rPr lang="en-US" dirty="0"/>
              <a:t>Calibers/Gauges: .17HM2 to .50 (no BMG) &amp; .410 to 12 gauge</a:t>
            </a:r>
          </a:p>
          <a:p>
            <a:r>
              <a:rPr lang="en-US" dirty="0"/>
              <a:t>Firearms/Air guns: Handguns, Rifles, &amp; Shotguns</a:t>
            </a:r>
          </a:p>
          <a:p>
            <a:endParaRPr lang="en-US" dirty="0"/>
          </a:p>
        </p:txBody>
      </p:sp>
      <p:sp>
        <p:nvSpPr>
          <p:cNvPr id="8" name="TextBox 7"/>
          <p:cNvSpPr txBox="1"/>
          <p:nvPr/>
        </p:nvSpPr>
        <p:spPr>
          <a:xfrm>
            <a:off x="770122" y="4724306"/>
            <a:ext cx="7464282" cy="836284"/>
          </a:xfrm>
          <a:prstGeom prst="rect">
            <a:avLst/>
          </a:prstGeom>
          <a:noFill/>
        </p:spPr>
        <p:txBody>
          <a:bodyPr wrap="square" numCol="1" rtlCol="0">
            <a:spAutoFit/>
          </a:bodyPr>
          <a:lstStyle/>
          <a:p>
            <a:r>
              <a:rPr sz="2400" dirty="0"/>
              <a:t>Trap Range is  limited to 12 gauge shotguns or less </a:t>
            </a:r>
          </a:p>
          <a:p>
            <a:endParaRPr sz="2400" dirty="0"/>
          </a:p>
          <a:p>
            <a:r>
              <a:rPr dirty="0">
                <a:solidFill>
                  <a:srgbClr val="FF0000"/>
                </a:solidFill>
              </a:rPr>
              <a:t>Armor piercing, incendiary, explosive or tracer ammunition is NOT allowed</a:t>
            </a:r>
          </a:p>
        </p:txBody>
      </p:sp>
    </p:spTree>
    <p:extLst>
      <p:ext uri="{BB962C8B-B14F-4D97-AF65-F5344CB8AC3E}">
        <p14:creationId xmlns:p14="http://schemas.microsoft.com/office/powerpoint/2010/main" val="33077105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990600"/>
          </a:xfrm>
        </p:spPr>
        <p:txBody>
          <a:bodyPr numCol="1">
            <a:normAutofit fontScale="90000"/>
          </a:bodyPr>
          <a:lstStyle/>
          <a:p>
            <a:r>
              <a:rPr lang="en-US" dirty="0"/>
              <a:t>          Clay target shooting on the rifle range</a:t>
            </a:r>
            <a:br>
              <a:rPr lang="en-US" dirty="0"/>
            </a:br>
            <a:endParaRPr lang="en-US" dirty="0"/>
          </a:p>
        </p:txBody>
      </p:sp>
      <p:sp>
        <p:nvSpPr>
          <p:cNvPr id="3" name="Content Placeholder 2"/>
          <p:cNvSpPr>
            <a:spLocks noGrp="1"/>
          </p:cNvSpPr>
          <p:nvPr>
            <p:ph idx="1"/>
          </p:nvPr>
        </p:nvSpPr>
        <p:spPr>
          <a:xfrm>
            <a:off x="457200" y="838200"/>
            <a:ext cx="4187825" cy="5287963"/>
          </a:xfrm>
        </p:spPr>
        <p:txBody>
          <a:bodyPr numCol="1">
            <a:normAutofit/>
          </a:bodyPr>
          <a:lstStyle/>
          <a:p>
            <a:r>
              <a:rPr lang="en-US" dirty="0"/>
              <a:t>No clay targets  directly laying on any berm </a:t>
            </a:r>
          </a:p>
          <a:p>
            <a:r>
              <a:rPr lang="en-US" dirty="0"/>
              <a:t>Stands must be set up such that the bullets impact a berm</a:t>
            </a:r>
          </a:p>
          <a:p>
            <a:r>
              <a:rPr lang="en-US" dirty="0"/>
              <a:t>Approved clay target stand and a tarp must be placed on the ground to collect debris</a:t>
            </a:r>
          </a:p>
          <a:p>
            <a:r>
              <a:rPr lang="en-US" dirty="0"/>
              <a:t>Dispose of debris in proper container</a:t>
            </a:r>
          </a:p>
          <a:p>
            <a:pPr marL="0" indent="0">
              <a:buNone/>
            </a:pPr>
            <a:endParaRPr lang="en-US" sz="3200" dirty="0"/>
          </a:p>
          <a:p>
            <a:pPr marL="0" indent="0">
              <a:buNone/>
            </a:pPr>
            <a:endParaRPr lang="en-US" sz="3200" dirty="0"/>
          </a:p>
        </p:txBody>
      </p:sp>
      <p:sp>
        <p:nvSpPr>
          <p:cNvPr id="4" name="Footer Placeholder 3"/>
          <p:cNvSpPr>
            <a:spLocks noGrp="1"/>
          </p:cNvSpPr>
          <p:nvPr>
            <p:ph type="ftr" sz="quarter" idx="11"/>
          </p:nvPr>
        </p:nvSpPr>
        <p:spPr/>
        <p:txBody>
          <a:bodyPr numCol="1"/>
          <a:lstStyle/>
          <a:p>
            <a:endParaRPr lang="en-US"/>
          </a:p>
        </p:txBody>
      </p:sp>
      <p:pic>
        <p:nvPicPr>
          <p:cNvPr id="5" name="Content Placeholder 7">
            <a:extLst>
              <a:ext uri="{FF2B5EF4-FFF2-40B4-BE49-F238E27FC236}">
                <a16:creationId xmlns:a16="http://schemas.microsoft.com/office/drawing/2014/main" id="{3C22A38F-7B81-4005-BFD3-35B455B47E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0204" y="990600"/>
            <a:ext cx="4041775" cy="4267200"/>
          </a:xfrm>
          <a:prstGeom prst="rect">
            <a:avLst/>
          </a:prstGeom>
        </p:spPr>
      </p:pic>
    </p:spTree>
    <p:extLst>
      <p:ext uri="{BB962C8B-B14F-4D97-AF65-F5344CB8AC3E}">
        <p14:creationId xmlns:p14="http://schemas.microsoft.com/office/powerpoint/2010/main" val="29032607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SUMMARY: Safe To Shoot?</a:t>
            </a:r>
          </a:p>
        </p:txBody>
      </p:sp>
      <p:sp>
        <p:nvSpPr>
          <p:cNvPr id="3" name="Content Placeholder 2"/>
          <p:cNvSpPr>
            <a:spLocks noGrp="1"/>
          </p:cNvSpPr>
          <p:nvPr>
            <p:ph idx="1"/>
          </p:nvPr>
        </p:nvSpPr>
        <p:spPr>
          <a:xfrm>
            <a:off x="457200" y="1166018"/>
            <a:ext cx="8229600" cy="4525963"/>
          </a:xfrm>
        </p:spPr>
        <p:txBody>
          <a:bodyPr numCol="1"/>
          <a:lstStyle/>
          <a:p>
            <a:r>
              <a:rPr lang="en-US" b="1" dirty="0"/>
              <a:t>BEFORE </a:t>
            </a:r>
            <a:r>
              <a:rPr lang="en-US" dirty="0"/>
              <a:t>you commence shooting;</a:t>
            </a:r>
          </a:p>
          <a:p>
            <a:pPr lvl="1"/>
            <a:r>
              <a:rPr lang="en-US" dirty="0"/>
              <a:t>Make sure no one is down range or in harm’s way</a:t>
            </a:r>
          </a:p>
          <a:p>
            <a:pPr lvl="1"/>
            <a:r>
              <a:rPr lang="en-US" dirty="0"/>
              <a:t>Announce your intent to shoot by asking if the firing line is ready</a:t>
            </a:r>
          </a:p>
          <a:p>
            <a:pPr lvl="1"/>
            <a:r>
              <a:rPr lang="en-US" dirty="0"/>
              <a:t>Visually verify all persons on or at the range are wearing hearing and eye protection, including spectators</a:t>
            </a:r>
          </a:p>
          <a:p>
            <a:pPr lvl="1"/>
            <a:r>
              <a:rPr lang="en-US" dirty="0"/>
              <a:t> The range is over 250 meters in length, and has multiple berms.  If vehicles or equipment are present and no personnel are in sight;  walk the range to ensure that it is safe to commence shooting</a:t>
            </a:r>
          </a:p>
        </p:txBody>
      </p:sp>
      <p:sp>
        <p:nvSpPr>
          <p:cNvPr id="4" name="Footer Placeholder 3"/>
          <p:cNvSpPr>
            <a:spLocks noGrp="1"/>
          </p:cNvSpPr>
          <p:nvPr>
            <p:ph type="ftr" sz="quarter" idx="11"/>
          </p:nvPr>
        </p:nvSpPr>
        <p:spPr/>
        <p:txBody>
          <a:bodyPr numCol="1"/>
          <a:lstStyle/>
          <a:p>
            <a:endParaRPr lang="en-US"/>
          </a:p>
        </p:txBody>
      </p:sp>
    </p:spTree>
    <p:extLst>
      <p:ext uri="{BB962C8B-B14F-4D97-AF65-F5344CB8AC3E}">
        <p14:creationId xmlns:p14="http://schemas.microsoft.com/office/powerpoint/2010/main" val="40420779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715962"/>
          </a:xfrm>
        </p:spPr>
        <p:txBody>
          <a:bodyPr numCol="1"/>
          <a:lstStyle/>
          <a:p>
            <a:r>
              <a:rPr lang="en-US" dirty="0"/>
              <a:t>Summary: things to remember</a:t>
            </a:r>
          </a:p>
        </p:txBody>
      </p:sp>
      <p:sp>
        <p:nvSpPr>
          <p:cNvPr id="3" name="Content Placeholder 2"/>
          <p:cNvSpPr>
            <a:spLocks noGrp="1"/>
          </p:cNvSpPr>
          <p:nvPr>
            <p:ph idx="1"/>
          </p:nvPr>
        </p:nvSpPr>
        <p:spPr>
          <a:xfrm>
            <a:off x="457200" y="1007660"/>
            <a:ext cx="8229600" cy="4525963"/>
          </a:xfrm>
        </p:spPr>
        <p:txBody>
          <a:bodyPr numCol="1">
            <a:normAutofit lnSpcReduction="10000"/>
          </a:bodyPr>
          <a:lstStyle/>
          <a:p>
            <a:r>
              <a:rPr lang="en-US" sz="2400" b="1" dirty="0"/>
              <a:t>Be safe and  be respectful of the people and property</a:t>
            </a:r>
          </a:p>
          <a:p>
            <a:r>
              <a:rPr lang="en-US" sz="2400" dirty="0"/>
              <a:t>Something doesn’t seem right, then please report it! </a:t>
            </a:r>
          </a:p>
          <a:p>
            <a:r>
              <a:rPr lang="en-US" sz="2400" dirty="0"/>
              <a:t>Watch your surroundings - pick up after yourself</a:t>
            </a:r>
          </a:p>
          <a:p>
            <a:r>
              <a:rPr lang="en-US" sz="2400" dirty="0"/>
              <a:t>Set targets such that hit or miss they impact a berm</a:t>
            </a:r>
          </a:p>
          <a:p>
            <a:r>
              <a:rPr lang="en-US" sz="2400" dirty="0"/>
              <a:t>Do not fire at targets cross range – move to a safe position</a:t>
            </a:r>
          </a:p>
          <a:p>
            <a:r>
              <a:rPr lang="en-US" sz="2400" dirty="0"/>
              <a:t>Uncertain of impact, start close and work your way out</a:t>
            </a:r>
          </a:p>
          <a:p>
            <a:r>
              <a:rPr lang="en-US" sz="2400" dirty="0"/>
              <a:t>Use only approved targets</a:t>
            </a:r>
          </a:p>
          <a:p>
            <a:r>
              <a:rPr lang="en-US" sz="2400" dirty="0"/>
              <a:t>Directly monitor guests</a:t>
            </a:r>
          </a:p>
          <a:p>
            <a:r>
              <a:rPr lang="en-US" sz="2400" dirty="0"/>
              <a:t>Before proceeding down range, ensure range is cold</a:t>
            </a:r>
          </a:p>
          <a:p>
            <a:r>
              <a:rPr lang="en-US" sz="2400" dirty="0"/>
              <a:t>Use </a:t>
            </a:r>
            <a:r>
              <a:rPr lang="en-US" sz="2400" b="1" i="1" u="sng" dirty="0">
                <a:solidFill>
                  <a:srgbClr val="FF0000"/>
                </a:solidFill>
              </a:rPr>
              <a:t>RED Safety Strobes </a:t>
            </a:r>
            <a:r>
              <a:rPr lang="en-US" sz="2400" dirty="0"/>
              <a:t>when going down range.  </a:t>
            </a:r>
            <a:r>
              <a:rPr lang="en-US" sz="2400" b="1" i="1" u="sng" dirty="0">
                <a:solidFill>
                  <a:srgbClr val="FF0000"/>
                </a:solidFill>
              </a:rPr>
              <a:t>Flag</a:t>
            </a:r>
            <a:r>
              <a:rPr lang="en-US" sz="2400" dirty="0"/>
              <a:t> is fall back method</a:t>
            </a:r>
          </a:p>
          <a:p>
            <a:pPr marL="0" indent="0">
              <a:buNone/>
            </a:pPr>
            <a:endParaRPr lang="en-US" dirty="0"/>
          </a:p>
          <a:p>
            <a:pPr marL="457200" lvl="1" indent="0">
              <a:buNone/>
            </a:pPr>
            <a:endParaRPr lang="en-US" dirty="0"/>
          </a:p>
        </p:txBody>
      </p:sp>
      <p:sp>
        <p:nvSpPr>
          <p:cNvPr id="4" name="Footer Placeholder 3"/>
          <p:cNvSpPr>
            <a:spLocks noGrp="1"/>
          </p:cNvSpPr>
          <p:nvPr>
            <p:ph type="ftr" sz="quarter" idx="11"/>
          </p:nvPr>
        </p:nvSpPr>
        <p:spPr/>
        <p:txBody>
          <a:bodyPr numCol="1"/>
          <a:lstStyle/>
          <a:p>
            <a:endParaRPr lang="en-US"/>
          </a:p>
        </p:txBody>
      </p:sp>
    </p:spTree>
    <p:extLst>
      <p:ext uri="{BB962C8B-B14F-4D97-AF65-F5344CB8AC3E}">
        <p14:creationId xmlns:p14="http://schemas.microsoft.com/office/powerpoint/2010/main" val="41463473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1"/>
          </a:xfrm>
        </p:spPr>
        <p:txBody>
          <a:bodyPr numCol="1"/>
          <a:lstStyle/>
          <a:p>
            <a:r>
              <a:rPr lang="en-US" dirty="0"/>
              <a:t>SUMMARY: Sustaining our ability to shoot</a:t>
            </a:r>
          </a:p>
        </p:txBody>
      </p:sp>
      <p:sp>
        <p:nvSpPr>
          <p:cNvPr id="3" name="Content Placeholder 2"/>
          <p:cNvSpPr>
            <a:spLocks noGrp="1"/>
          </p:cNvSpPr>
          <p:nvPr>
            <p:ph idx="1"/>
          </p:nvPr>
        </p:nvSpPr>
        <p:spPr>
          <a:xfrm>
            <a:off x="456460" y="838200"/>
            <a:ext cx="8229600" cy="4525963"/>
          </a:xfrm>
        </p:spPr>
        <p:txBody>
          <a:bodyPr numCol="1"/>
          <a:lstStyle/>
          <a:p>
            <a:r>
              <a:rPr lang="en-US" b="1" dirty="0"/>
              <a:t>RESPECT the hard work of others, both past and present, our future membership is at stake:</a:t>
            </a:r>
            <a:endParaRPr lang="en-US" dirty="0"/>
          </a:p>
          <a:p>
            <a:pPr lvl="1"/>
            <a:r>
              <a:rPr lang="en-US" dirty="0"/>
              <a:t>Please be safe!</a:t>
            </a:r>
          </a:p>
          <a:p>
            <a:pPr lvl="1"/>
            <a:r>
              <a:rPr lang="en-US" dirty="0"/>
              <a:t>Report suspect or unsafe conditions</a:t>
            </a:r>
          </a:p>
          <a:p>
            <a:pPr lvl="1"/>
            <a:r>
              <a:rPr lang="en-US" dirty="0"/>
              <a:t>Is that person next to you a member?</a:t>
            </a:r>
          </a:p>
          <a:p>
            <a:pPr lvl="1"/>
            <a:r>
              <a:rPr lang="en-US" dirty="0"/>
              <a:t>Follow  the rules for paper, clay, and steel targets</a:t>
            </a:r>
          </a:p>
          <a:p>
            <a:pPr lvl="1"/>
            <a:r>
              <a:rPr lang="en-US" dirty="0"/>
              <a:t> Please volunteer - whether it be work parties, monetary donation, or simply picking up after yourself (and others if needed)</a:t>
            </a:r>
          </a:p>
          <a:p>
            <a:pPr lvl="1"/>
            <a:r>
              <a:rPr lang="en-US" dirty="0"/>
              <a:t>It’s your range, please treat with respect!</a:t>
            </a:r>
          </a:p>
        </p:txBody>
      </p:sp>
      <p:sp>
        <p:nvSpPr>
          <p:cNvPr id="4" name="Footer Placeholder 3"/>
          <p:cNvSpPr>
            <a:spLocks noGrp="1"/>
          </p:cNvSpPr>
          <p:nvPr>
            <p:ph type="ftr" sz="quarter" idx="11"/>
          </p:nvPr>
        </p:nvSpPr>
        <p:spPr/>
        <p:txBody>
          <a:bodyPr numCol="1"/>
          <a:lstStyle/>
          <a:p>
            <a:endParaRPr lang="en-US"/>
          </a:p>
        </p:txBody>
      </p:sp>
    </p:spTree>
    <p:extLst>
      <p:ext uri="{BB962C8B-B14F-4D97-AF65-F5344CB8AC3E}">
        <p14:creationId xmlns:p14="http://schemas.microsoft.com/office/powerpoint/2010/main" val="22787310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2971800"/>
            <a:ext cx="7772400" cy="1057275"/>
          </a:xfrm>
        </p:spPr>
        <p:txBody>
          <a:bodyPr numCol="1"/>
          <a:lstStyle/>
          <a:p>
            <a:r>
              <a:rPr lang="en-US" dirty="0"/>
              <a:t>Trap range</a:t>
            </a:r>
          </a:p>
        </p:txBody>
      </p:sp>
      <p:sp>
        <p:nvSpPr>
          <p:cNvPr id="5" name="Text Placeholder 4"/>
          <p:cNvSpPr>
            <a:spLocks noGrp="1"/>
          </p:cNvSpPr>
          <p:nvPr>
            <p:ph type="body" idx="1"/>
          </p:nvPr>
        </p:nvSpPr>
        <p:spPr>
          <a:xfrm>
            <a:off x="609600" y="3429000"/>
            <a:ext cx="7772400" cy="1828800"/>
          </a:xfrm>
        </p:spPr>
        <p:txBody>
          <a:bodyPr numCol="1"/>
          <a:lstStyle/>
          <a:p>
            <a:r>
              <a:rPr lang="en-US" dirty="0"/>
              <a:t>Trap Range Layout and Trap-Specific Rules</a:t>
            </a:r>
          </a:p>
          <a:p>
            <a:endParaRPr lang="en-US" sz="2800" dirty="0">
              <a:solidFill>
                <a:srgbClr val="FF0000"/>
              </a:solidFill>
            </a:endParaRPr>
          </a:p>
        </p:txBody>
      </p:sp>
    </p:spTree>
    <p:extLst>
      <p:ext uri="{BB962C8B-B14F-4D97-AF65-F5344CB8AC3E}">
        <p14:creationId xmlns:p14="http://schemas.microsoft.com/office/powerpoint/2010/main" val="6496817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639762"/>
          </a:xfrm>
        </p:spPr>
        <p:txBody>
          <a:bodyPr numCol="1">
            <a:normAutofit/>
          </a:bodyPr>
          <a:lstStyle/>
          <a:p>
            <a:r>
              <a:rPr lang="en-US" dirty="0"/>
              <a:t>Trap Range – Trap House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990600"/>
            <a:ext cx="6776387" cy="4517591"/>
          </a:xfrm>
          <a:prstGeom prst="rect">
            <a:avLst/>
          </a:prstGeom>
        </p:spPr>
      </p:pic>
      <p:sp>
        <p:nvSpPr>
          <p:cNvPr id="14" name="TextBox 13"/>
          <p:cNvSpPr txBox="1"/>
          <p:nvPr/>
        </p:nvSpPr>
        <p:spPr>
          <a:xfrm>
            <a:off x="6635537" y="3733800"/>
            <a:ext cx="1115962" cy="923330"/>
          </a:xfrm>
          <a:prstGeom prst="rect">
            <a:avLst/>
          </a:prstGeom>
          <a:solidFill>
            <a:srgbClr val="FFFF00">
              <a:alpha val="50000"/>
            </a:srgbClr>
          </a:solidFill>
        </p:spPr>
        <p:txBody>
          <a:bodyPr wrap="square" numCol="1" rtlCol="0">
            <a:spAutoFit/>
          </a:bodyPr>
          <a:lstStyle/>
          <a:p>
            <a:r>
              <a:rPr lang="en-US" dirty="0"/>
              <a:t>Handicap Access Door</a:t>
            </a:r>
          </a:p>
        </p:txBody>
      </p:sp>
      <p:sp>
        <p:nvSpPr>
          <p:cNvPr id="15" name="TextBox 14"/>
          <p:cNvSpPr txBox="1"/>
          <p:nvPr/>
        </p:nvSpPr>
        <p:spPr>
          <a:xfrm>
            <a:off x="2922120" y="1366578"/>
            <a:ext cx="1447800" cy="646331"/>
          </a:xfrm>
          <a:prstGeom prst="rect">
            <a:avLst/>
          </a:prstGeom>
          <a:solidFill>
            <a:srgbClr val="FFFF00">
              <a:alpha val="50000"/>
            </a:srgbClr>
          </a:solidFill>
        </p:spPr>
        <p:txBody>
          <a:bodyPr wrap="square" numCol="1" rtlCol="0">
            <a:spAutoFit/>
          </a:bodyPr>
          <a:lstStyle/>
          <a:p>
            <a:r>
              <a:rPr lang="en-US" dirty="0"/>
              <a:t>Main Access Door</a:t>
            </a:r>
          </a:p>
        </p:txBody>
      </p:sp>
      <p:cxnSp>
        <p:nvCxnSpPr>
          <p:cNvPr id="16" name="Straight Arrow Connector 15"/>
          <p:cNvCxnSpPr/>
          <p:nvPr/>
        </p:nvCxnSpPr>
        <p:spPr>
          <a:xfrm>
            <a:off x="4106291" y="2012908"/>
            <a:ext cx="208014" cy="501995"/>
          </a:xfrm>
          <a:prstGeom prst="straightConnector1">
            <a:avLst/>
          </a:prstGeom>
          <a:ln w="50800">
            <a:solidFill>
              <a:srgbClr val="FFFF00">
                <a:alpha val="50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6635537" y="3249395"/>
            <a:ext cx="451064" cy="484405"/>
          </a:xfrm>
          <a:prstGeom prst="straightConnector1">
            <a:avLst/>
          </a:prstGeom>
          <a:ln w="50800">
            <a:solidFill>
              <a:srgbClr val="FFFF00">
                <a:alpha val="50000"/>
              </a:srgb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72655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639762"/>
          </a:xfrm>
        </p:spPr>
        <p:txBody>
          <a:bodyPr numCol="1">
            <a:normAutofit/>
          </a:bodyPr>
          <a:lstStyle/>
          <a:p>
            <a:r>
              <a:rPr lang="en-US" dirty="0"/>
              <a:t>Trap Range – Trap House - Inside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3048000"/>
            <a:ext cx="4469642" cy="2979761"/>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914400"/>
            <a:ext cx="4457700" cy="2971800"/>
          </a:xfrm>
          <a:prstGeom prst="rect">
            <a:avLst/>
          </a:prstGeom>
        </p:spPr>
      </p:pic>
      <p:sp>
        <p:nvSpPr>
          <p:cNvPr id="8" name="TextBox 7"/>
          <p:cNvSpPr txBox="1"/>
          <p:nvPr/>
        </p:nvSpPr>
        <p:spPr>
          <a:xfrm>
            <a:off x="5017621" y="1870206"/>
            <a:ext cx="1687979" cy="646331"/>
          </a:xfrm>
          <a:prstGeom prst="rect">
            <a:avLst/>
          </a:prstGeom>
          <a:solidFill>
            <a:srgbClr val="FFFF00">
              <a:alpha val="50000"/>
            </a:srgbClr>
          </a:solidFill>
        </p:spPr>
        <p:txBody>
          <a:bodyPr wrap="square" numCol="1" rtlCol="0">
            <a:spAutoFit/>
          </a:bodyPr>
          <a:lstStyle/>
          <a:p>
            <a:r>
              <a:rPr lang="en-US" dirty="0"/>
              <a:t>Tables for your gear</a:t>
            </a:r>
          </a:p>
        </p:txBody>
      </p:sp>
      <p:sp>
        <p:nvSpPr>
          <p:cNvPr id="10" name="TextBox 9"/>
          <p:cNvSpPr txBox="1"/>
          <p:nvPr/>
        </p:nvSpPr>
        <p:spPr>
          <a:xfrm>
            <a:off x="5017621" y="1043412"/>
            <a:ext cx="2068980" cy="646331"/>
          </a:xfrm>
          <a:prstGeom prst="rect">
            <a:avLst/>
          </a:prstGeom>
          <a:solidFill>
            <a:srgbClr val="FFFF00">
              <a:alpha val="50000"/>
            </a:srgbClr>
          </a:solidFill>
        </p:spPr>
        <p:txBody>
          <a:bodyPr wrap="square" numCol="1" rtlCol="0">
            <a:spAutoFit/>
          </a:bodyPr>
          <a:lstStyle/>
          <a:p>
            <a:r>
              <a:rPr lang="en-US" dirty="0"/>
              <a:t>Sign-up / Payment Counter</a:t>
            </a:r>
          </a:p>
        </p:txBody>
      </p:sp>
      <p:cxnSp>
        <p:nvCxnSpPr>
          <p:cNvPr id="12" name="Straight Arrow Connector 11"/>
          <p:cNvCxnSpPr>
            <a:stCxn id="10" idx="1"/>
          </p:cNvCxnSpPr>
          <p:nvPr/>
        </p:nvCxnSpPr>
        <p:spPr>
          <a:xfrm flipH="1">
            <a:off x="3276600" y="1366578"/>
            <a:ext cx="1741021" cy="1033722"/>
          </a:xfrm>
          <a:prstGeom prst="straightConnector1">
            <a:avLst/>
          </a:prstGeom>
          <a:ln w="50800">
            <a:solidFill>
              <a:srgbClr val="FFFF00">
                <a:alpha val="50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343400" y="2516537"/>
            <a:ext cx="914400" cy="531463"/>
          </a:xfrm>
          <a:prstGeom prst="straightConnector1">
            <a:avLst/>
          </a:prstGeom>
          <a:ln w="50800">
            <a:solidFill>
              <a:srgbClr val="FFFF00">
                <a:alpha val="50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257800" y="2516537"/>
            <a:ext cx="0" cy="2131663"/>
          </a:xfrm>
          <a:prstGeom prst="straightConnector1">
            <a:avLst/>
          </a:prstGeom>
          <a:ln w="50800">
            <a:solidFill>
              <a:srgbClr val="FFFF00">
                <a:alpha val="50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179671" y="3048000"/>
            <a:ext cx="533812" cy="1174891"/>
          </a:xfrm>
          <a:prstGeom prst="straightConnector1">
            <a:avLst/>
          </a:prstGeom>
          <a:ln w="50800">
            <a:solidFill>
              <a:srgbClr val="FFFF00">
                <a:alpha val="50000"/>
              </a:srgbClr>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713483" y="2655075"/>
            <a:ext cx="1687979" cy="369332"/>
          </a:xfrm>
          <a:prstGeom prst="rect">
            <a:avLst/>
          </a:prstGeom>
          <a:solidFill>
            <a:srgbClr val="FFFF00">
              <a:alpha val="50000"/>
            </a:srgbClr>
          </a:solidFill>
        </p:spPr>
        <p:txBody>
          <a:bodyPr wrap="square" numCol="1" rtlCol="0">
            <a:spAutoFit/>
          </a:bodyPr>
          <a:lstStyle/>
          <a:p>
            <a:r>
              <a:rPr lang="en-US" dirty="0"/>
              <a:t>Shotgun rack</a:t>
            </a:r>
          </a:p>
        </p:txBody>
      </p:sp>
    </p:spTree>
    <p:extLst>
      <p:ext uri="{BB962C8B-B14F-4D97-AF65-F5344CB8AC3E}">
        <p14:creationId xmlns:p14="http://schemas.microsoft.com/office/powerpoint/2010/main" val="26493027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639762"/>
          </a:xfrm>
        </p:spPr>
        <p:txBody>
          <a:bodyPr numCol="1">
            <a:normAutofit/>
          </a:bodyPr>
          <a:lstStyle/>
          <a:p>
            <a:r>
              <a:rPr lang="en-US" dirty="0"/>
              <a:t>Trap Range – Trap Fields</a:t>
            </a:r>
          </a:p>
        </p:txBody>
      </p:sp>
      <p:sp>
        <p:nvSpPr>
          <p:cNvPr id="11" name="Content Placeholder 10"/>
          <p:cNvSpPr>
            <a:spLocks noGrp="1"/>
          </p:cNvSpPr>
          <p:nvPr>
            <p:ph sz="half" idx="2"/>
          </p:nvPr>
        </p:nvSpPr>
        <p:spPr>
          <a:xfrm>
            <a:off x="577645" y="838200"/>
            <a:ext cx="3994355" cy="609600"/>
          </a:xfrm>
        </p:spPr>
        <p:txBody>
          <a:bodyPr numCol="1">
            <a:normAutofit/>
          </a:bodyPr>
          <a:lstStyle/>
          <a:p>
            <a:pPr marL="0" lvl="0" indent="0">
              <a:buNone/>
            </a:pPr>
            <a:r>
              <a:rPr lang="en-US" dirty="0"/>
              <a:t>Main Field</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2838" y="1319107"/>
            <a:ext cx="3850640" cy="2567093"/>
          </a:xfrm>
          <a:prstGeom prst="rect">
            <a:avLst/>
          </a:prstGeom>
        </p:spPr>
      </p:pic>
      <p:sp>
        <p:nvSpPr>
          <p:cNvPr id="7" name="Content Placeholder 10"/>
          <p:cNvSpPr>
            <a:spLocks noGrp="1"/>
          </p:cNvSpPr>
          <p:nvPr>
            <p:ph sz="half" idx="2"/>
          </p:nvPr>
        </p:nvSpPr>
        <p:spPr>
          <a:xfrm>
            <a:off x="762000" y="3886200"/>
            <a:ext cx="8153400" cy="2209800"/>
          </a:xfrm>
        </p:spPr>
        <p:txBody>
          <a:bodyPr numCol="1">
            <a:normAutofit fontScale="92500" lnSpcReduction="20000"/>
          </a:bodyPr>
          <a:lstStyle/>
          <a:p>
            <a:pPr lvl="0"/>
            <a:r>
              <a:rPr lang="en-US" dirty="0"/>
              <a:t>Trap uses two fields</a:t>
            </a:r>
          </a:p>
          <a:p>
            <a:pPr lvl="1"/>
            <a:r>
              <a:rPr lang="en-US" dirty="0"/>
              <a:t>The field closest to the Trap House is the main field.</a:t>
            </a:r>
          </a:p>
          <a:p>
            <a:pPr lvl="1"/>
            <a:r>
              <a:rPr lang="en-US" dirty="0"/>
              <a:t>The field left of the main field is used if needed.</a:t>
            </a:r>
          </a:p>
          <a:p>
            <a:r>
              <a:rPr lang="en-US" dirty="0"/>
              <a:t>Trap shoots  every other Friday 6:30 – 9PM, and Sundays 9:30 – 12 PM.</a:t>
            </a:r>
          </a:p>
          <a:p>
            <a:pPr lvl="1"/>
            <a:r>
              <a:rPr lang="en-US" dirty="0"/>
              <a:t>The trap fields are available for member use all other times if you bring your  own clays, thrower and/or patterning targets. </a:t>
            </a:r>
          </a:p>
          <a:p>
            <a:pPr lvl="1"/>
            <a:endParaRPr lang="en-US" dirty="0"/>
          </a:p>
          <a:p>
            <a:pPr lvl="1"/>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735" y="1319107"/>
            <a:ext cx="3768174" cy="2512116"/>
          </a:xfrm>
          <a:prstGeom prst="rect">
            <a:avLst/>
          </a:prstGeom>
        </p:spPr>
      </p:pic>
      <p:sp>
        <p:nvSpPr>
          <p:cNvPr id="12" name="Content Placeholder 10"/>
          <p:cNvSpPr>
            <a:spLocks noGrp="1"/>
          </p:cNvSpPr>
          <p:nvPr>
            <p:ph sz="half" idx="2"/>
          </p:nvPr>
        </p:nvSpPr>
        <p:spPr>
          <a:xfrm>
            <a:off x="4921045" y="838200"/>
            <a:ext cx="3994355" cy="609600"/>
          </a:xfrm>
        </p:spPr>
        <p:txBody>
          <a:bodyPr numCol="1">
            <a:normAutofit/>
          </a:bodyPr>
          <a:lstStyle/>
          <a:p>
            <a:pPr marL="0" lvl="0" indent="0">
              <a:buNone/>
            </a:pPr>
            <a:r>
              <a:rPr lang="en-US" dirty="0"/>
              <a:t>Secondary Field</a:t>
            </a:r>
          </a:p>
        </p:txBody>
      </p:sp>
    </p:spTree>
    <p:extLst>
      <p:ext uri="{BB962C8B-B14F-4D97-AF65-F5344CB8AC3E}">
        <p14:creationId xmlns:p14="http://schemas.microsoft.com/office/powerpoint/2010/main" val="26493027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639762"/>
          </a:xfrm>
        </p:spPr>
        <p:txBody>
          <a:bodyPr numCol="1">
            <a:normAutofit/>
          </a:bodyPr>
          <a:lstStyle/>
          <a:p>
            <a:r>
              <a:rPr lang="en-US" dirty="0"/>
              <a:t>Trap Range – Ammunition and Shotguns</a:t>
            </a:r>
          </a:p>
        </p:txBody>
      </p:sp>
      <p:sp>
        <p:nvSpPr>
          <p:cNvPr id="10" name="Text Placeholder 9"/>
          <p:cNvSpPr>
            <a:spLocks noGrp="1"/>
          </p:cNvSpPr>
          <p:nvPr>
            <p:ph type="body" idx="1"/>
          </p:nvPr>
        </p:nvSpPr>
        <p:spPr>
          <a:xfrm>
            <a:off x="457200" y="926470"/>
            <a:ext cx="4876800" cy="3340730"/>
          </a:xfrm>
        </p:spPr>
        <p:txBody>
          <a:bodyPr numCol="1">
            <a:normAutofit/>
          </a:bodyPr>
          <a:lstStyle/>
          <a:p>
            <a:pPr marL="342900" lvl="0" indent="-342900">
              <a:buFont typeface="Arial" panose="020B0604020202020204" pitchFamily="34" charset="0"/>
              <a:buChar char="•"/>
            </a:pPr>
            <a:r>
              <a:rPr lang="en-US" dirty="0"/>
              <a:t>Only Trap/sporting loads up to 3 dram equivalent can be used on the trap fields (#7-1/2 , #8 and #9 shot only)</a:t>
            </a:r>
          </a:p>
          <a:p>
            <a:pPr marL="342900" lvl="0" indent="-342900">
              <a:buFont typeface="Arial" panose="020B0604020202020204" pitchFamily="34" charset="0"/>
              <a:buChar char="•"/>
            </a:pPr>
            <a:r>
              <a:rPr lang="en-US" u="sng" dirty="0"/>
              <a:t>No</a:t>
            </a:r>
            <a:r>
              <a:rPr lang="en-US" dirty="0"/>
              <a:t> high brass, magnum loads or slugs allowed</a:t>
            </a:r>
          </a:p>
          <a:p>
            <a:pPr marL="342900" lvl="0" indent="-342900">
              <a:buFont typeface="Arial" panose="020B0604020202020204" pitchFamily="34" charset="0"/>
              <a:buChar char="•"/>
            </a:pPr>
            <a:r>
              <a:rPr lang="en-US" dirty="0"/>
              <a:t>Only shotguns of 12 gauge or less are allowed</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0" y="886516"/>
            <a:ext cx="3505200" cy="5257801"/>
          </a:xfrm>
          <a:prstGeom prst="rect">
            <a:avLst/>
          </a:prstGeom>
        </p:spPr>
      </p:pic>
    </p:spTree>
    <p:extLst>
      <p:ext uri="{BB962C8B-B14F-4D97-AF65-F5344CB8AC3E}">
        <p14:creationId xmlns:p14="http://schemas.microsoft.com/office/powerpoint/2010/main" val="26493027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639762"/>
          </a:xfrm>
        </p:spPr>
        <p:txBody>
          <a:bodyPr numCol="1">
            <a:normAutofit/>
          </a:bodyPr>
          <a:lstStyle/>
          <a:p>
            <a:r>
              <a:rPr lang="en-US" dirty="0"/>
              <a:t>Trap Range – Rules.</a:t>
            </a:r>
          </a:p>
        </p:txBody>
      </p:sp>
      <p:sp>
        <p:nvSpPr>
          <p:cNvPr id="11" name="Content Placeholder 10"/>
          <p:cNvSpPr>
            <a:spLocks noGrp="1"/>
          </p:cNvSpPr>
          <p:nvPr>
            <p:ph sz="half" idx="2"/>
          </p:nvPr>
        </p:nvSpPr>
        <p:spPr>
          <a:xfrm>
            <a:off x="609600" y="914400"/>
            <a:ext cx="8305800" cy="5486400"/>
          </a:xfrm>
        </p:spPr>
        <p:txBody>
          <a:bodyPr numCol="1">
            <a:normAutofit/>
          </a:bodyPr>
          <a:lstStyle/>
          <a:p>
            <a:pPr lvl="0"/>
            <a:r>
              <a:rPr lang="en-US" dirty="0"/>
              <a:t>All firearms must remain unloaded until the "scorer" or Range Officer determines the squad is ready. "Loaded" is considered as putting a live round in the chamber and then closing it</a:t>
            </a:r>
          </a:p>
          <a:p>
            <a:pPr lvl="0"/>
            <a:r>
              <a:rPr lang="en-US" dirty="0"/>
              <a:t>Shooters while not on a shooting station will carry the firearm with the breech open and unloaded. Pumps and semi-automatics will have the bolt open and unloaded. </a:t>
            </a:r>
          </a:p>
          <a:p>
            <a:pPr lvl="0"/>
            <a:r>
              <a:rPr lang="en-US" dirty="0"/>
              <a:t>Test shots will not be permitted without the permission of the "scorer" or Range Officer. </a:t>
            </a:r>
          </a:p>
          <a:p>
            <a:pPr lvl="0"/>
            <a:r>
              <a:rPr lang="en-US" dirty="0"/>
              <a:t>Shooters must stand with both feet within the boundaries of the designated shooting station. </a:t>
            </a:r>
          </a:p>
        </p:txBody>
      </p:sp>
    </p:spTree>
    <p:extLst>
      <p:ext uri="{BB962C8B-B14F-4D97-AF65-F5344CB8AC3E}">
        <p14:creationId xmlns:p14="http://schemas.microsoft.com/office/powerpoint/2010/main" val="206259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Rate of Fire</a:t>
            </a:r>
          </a:p>
        </p:txBody>
      </p:sp>
      <p:sp>
        <p:nvSpPr>
          <p:cNvPr id="3" name="Content Placeholder 2"/>
          <p:cNvSpPr>
            <a:spLocks noGrp="1"/>
          </p:cNvSpPr>
          <p:nvPr>
            <p:ph idx="1"/>
          </p:nvPr>
        </p:nvSpPr>
        <p:spPr/>
        <p:txBody>
          <a:bodyPr numCol="1"/>
          <a:lstStyle/>
          <a:p>
            <a:r>
              <a:rPr lang="en-US" dirty="0"/>
              <a:t>No “Uncontrolled Rapid Fire” </a:t>
            </a:r>
          </a:p>
          <a:p>
            <a:pPr lvl="1"/>
            <a:r>
              <a:rPr lang="en-US" dirty="0"/>
              <a:t>Rate of fire deemed inaccurate enough to be missing the intended target or berm, and is based on each individual’s skill level</a:t>
            </a:r>
          </a:p>
          <a:p>
            <a:r>
              <a:rPr lang="en-US" dirty="0"/>
              <a:t>No use of firearms in full-automatic or burst mode</a:t>
            </a:r>
          </a:p>
          <a:p>
            <a:pPr lvl="1"/>
            <a:r>
              <a:rPr lang="en-US" dirty="0"/>
              <a:t>No use of bump firing or full-automatic simulating devices such as:</a:t>
            </a:r>
          </a:p>
          <a:p>
            <a:pPr lvl="2"/>
            <a:r>
              <a:rPr lang="en-US" dirty="0"/>
              <a:t>Slide fire stocks</a:t>
            </a:r>
          </a:p>
          <a:p>
            <a:pPr lvl="2"/>
            <a:r>
              <a:rPr lang="en-US" dirty="0" err="1"/>
              <a:t>Tac</a:t>
            </a:r>
            <a:r>
              <a:rPr lang="en-US" dirty="0"/>
              <a:t>-Con triggers</a:t>
            </a:r>
          </a:p>
          <a:p>
            <a:pPr lvl="2"/>
            <a:r>
              <a:rPr lang="en-US" dirty="0"/>
              <a:t>Crank-style trigger attachments</a:t>
            </a:r>
          </a:p>
        </p:txBody>
      </p:sp>
      <p:sp>
        <p:nvSpPr>
          <p:cNvPr id="4" name="AutoShape 2" descr="Image result for crank-style trigger attachment"/>
          <p:cNvSpPr>
            <a:spLocks noChangeAspect="1" noChangeArrowheads="1"/>
          </p:cNvSpPr>
          <p:nvPr/>
        </p:nvSpPr>
        <p:spPr>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943600" y="4198028"/>
            <a:ext cx="28575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quot;No&quot; Symbol 5"/>
          <p:cNvSpPr/>
          <p:nvPr/>
        </p:nvSpPr>
        <p:spPr>
          <a:xfrm>
            <a:off x="7372350" y="4198028"/>
            <a:ext cx="1428750" cy="1143000"/>
          </a:xfrm>
          <a:prstGeom prst="noSmoking">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solidFill>
                <a:schemeClr val="tx1"/>
              </a:solidFill>
            </a:endParaRPr>
          </a:p>
        </p:txBody>
      </p:sp>
    </p:spTree>
    <p:extLst>
      <p:ext uri="{BB962C8B-B14F-4D97-AF65-F5344CB8AC3E}">
        <p14:creationId xmlns:p14="http://schemas.microsoft.com/office/powerpoint/2010/main" val="41251543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639762"/>
          </a:xfrm>
        </p:spPr>
        <p:txBody>
          <a:bodyPr numCol="1">
            <a:normAutofit/>
          </a:bodyPr>
          <a:lstStyle/>
          <a:p>
            <a:r>
              <a:rPr lang="en-US" dirty="0"/>
              <a:t>Trap Range – Rules..</a:t>
            </a:r>
          </a:p>
        </p:txBody>
      </p:sp>
      <p:sp>
        <p:nvSpPr>
          <p:cNvPr id="11" name="Content Placeholder 10"/>
          <p:cNvSpPr>
            <a:spLocks noGrp="1"/>
          </p:cNvSpPr>
          <p:nvPr>
            <p:ph sz="half" idx="2"/>
          </p:nvPr>
        </p:nvSpPr>
        <p:spPr>
          <a:xfrm>
            <a:off x="609600" y="914400"/>
            <a:ext cx="8305800" cy="5486400"/>
          </a:xfrm>
        </p:spPr>
        <p:txBody>
          <a:bodyPr numCol="1">
            <a:normAutofit/>
          </a:bodyPr>
          <a:lstStyle/>
          <a:p>
            <a:pPr lvl="0"/>
            <a:r>
              <a:rPr lang="en-US" dirty="0"/>
              <a:t>All non-shooters and spectators must remain behind the scorer during the course of fire. </a:t>
            </a:r>
          </a:p>
          <a:p>
            <a:pPr lvl="0"/>
            <a:r>
              <a:rPr lang="en-US" dirty="0"/>
              <a:t>Instructors must notify the "scorer" or Range Officer if they will be assisting and/or instructing during the course of fire. </a:t>
            </a:r>
          </a:p>
          <a:p>
            <a:pPr lvl="0"/>
            <a:r>
              <a:rPr lang="en-US" dirty="0"/>
              <a:t>All shooters on a squad must have their own shotgun - no sharing or passing around of shotguns is allowed. </a:t>
            </a:r>
          </a:p>
          <a:p>
            <a:pPr lvl="0"/>
            <a:r>
              <a:rPr lang="en-US" dirty="0"/>
              <a:t>Only one shell at a time will be loaded, two shells may be loaded when shooting a doubles course. </a:t>
            </a:r>
          </a:p>
        </p:txBody>
      </p:sp>
    </p:spTree>
    <p:extLst>
      <p:ext uri="{BB962C8B-B14F-4D97-AF65-F5344CB8AC3E}">
        <p14:creationId xmlns:p14="http://schemas.microsoft.com/office/powerpoint/2010/main" val="8168274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639762"/>
          </a:xfrm>
        </p:spPr>
        <p:txBody>
          <a:bodyPr numCol="1">
            <a:normAutofit/>
          </a:bodyPr>
          <a:lstStyle/>
          <a:p>
            <a:r>
              <a:rPr lang="en-US" dirty="0"/>
              <a:t>Trap Range – Rules…</a:t>
            </a:r>
          </a:p>
        </p:txBody>
      </p:sp>
      <p:sp>
        <p:nvSpPr>
          <p:cNvPr id="11" name="Content Placeholder 10"/>
          <p:cNvSpPr>
            <a:spLocks noGrp="1"/>
          </p:cNvSpPr>
          <p:nvPr>
            <p:ph sz="half" idx="2"/>
          </p:nvPr>
        </p:nvSpPr>
        <p:spPr>
          <a:xfrm>
            <a:off x="609600" y="914400"/>
            <a:ext cx="8305800" cy="5029200"/>
          </a:xfrm>
        </p:spPr>
        <p:txBody>
          <a:bodyPr numCol="1">
            <a:normAutofit lnSpcReduction="10000"/>
          </a:bodyPr>
          <a:lstStyle/>
          <a:p>
            <a:pPr lvl="0"/>
            <a:r>
              <a:rPr lang="en-US" dirty="0"/>
              <a:t>A shooter must not interfere with preceding or following shooters by raising their shotgun or otherwise creating a distraction. </a:t>
            </a:r>
          </a:p>
          <a:p>
            <a:pPr lvl="0"/>
            <a:r>
              <a:rPr lang="en-US" dirty="0"/>
              <a:t>Any discrepancy in scoring of a lost bird will be decided by the squad as a whole. </a:t>
            </a:r>
          </a:p>
          <a:p>
            <a:pPr lvl="0"/>
            <a:r>
              <a:rPr lang="en-US" dirty="0"/>
              <a:t>In the event of a malfunctioning firearm the remaining squad members shall make their firearms safe while the shooter clears the malfunction. </a:t>
            </a:r>
          </a:p>
          <a:p>
            <a:pPr lvl="0"/>
            <a:r>
              <a:rPr lang="en-US" dirty="0"/>
              <a:t>No shooters are allowed on the firing line during re-supply of the trap equipment. A "Red" cone atop the trap house will be displayed. </a:t>
            </a:r>
          </a:p>
          <a:p>
            <a:pPr lvl="0"/>
            <a:r>
              <a:rPr lang="en-US" dirty="0"/>
              <a:t>Each shooter is responsible to ensure his hulls do not remain at the shooting station at the end of each round. </a:t>
            </a:r>
          </a:p>
        </p:txBody>
      </p:sp>
    </p:spTree>
    <p:extLst>
      <p:ext uri="{BB962C8B-B14F-4D97-AF65-F5344CB8AC3E}">
        <p14:creationId xmlns:p14="http://schemas.microsoft.com/office/powerpoint/2010/main" val="26493027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639762"/>
          </a:xfrm>
        </p:spPr>
        <p:txBody>
          <a:bodyPr numCol="1">
            <a:normAutofit/>
          </a:bodyPr>
          <a:lstStyle/>
          <a:p>
            <a:r>
              <a:rPr lang="en-US" dirty="0"/>
              <a:t>Trap Range – Archery Targets</a:t>
            </a:r>
          </a:p>
        </p:txBody>
      </p:sp>
      <p:sp>
        <p:nvSpPr>
          <p:cNvPr id="10" name="Text Placeholder 9"/>
          <p:cNvSpPr>
            <a:spLocks noGrp="1"/>
          </p:cNvSpPr>
          <p:nvPr>
            <p:ph type="body" idx="1"/>
          </p:nvPr>
        </p:nvSpPr>
        <p:spPr>
          <a:xfrm>
            <a:off x="479266" y="914400"/>
            <a:ext cx="8359934" cy="914400"/>
          </a:xfrm>
        </p:spPr>
        <p:txBody>
          <a:bodyPr numCol="1">
            <a:normAutofit/>
          </a:bodyPr>
          <a:lstStyle/>
          <a:p>
            <a:r>
              <a:rPr lang="en-US" dirty="0"/>
              <a:t>The targets at the north end of the trap range are not to be used for any firearms shooting. This is for ARCHERY ONLY.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1869193"/>
            <a:ext cx="6400800" cy="4267200"/>
          </a:xfrm>
          <a:prstGeom prst="rect">
            <a:avLst/>
          </a:prstGeom>
        </p:spPr>
      </p:pic>
    </p:spTree>
    <p:extLst>
      <p:ext uri="{BB962C8B-B14F-4D97-AF65-F5344CB8AC3E}">
        <p14:creationId xmlns:p14="http://schemas.microsoft.com/office/powerpoint/2010/main" val="2649302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639762"/>
          </a:xfrm>
        </p:spPr>
        <p:txBody>
          <a:bodyPr numCol="1">
            <a:normAutofit/>
          </a:bodyPr>
          <a:lstStyle/>
          <a:p>
            <a:r>
              <a:rPr lang="en-US" dirty="0"/>
              <a:t>Guest Policy</a:t>
            </a:r>
            <a:endParaRPr lang="en-US" dirty="0">
              <a:solidFill>
                <a:srgbClr val="FF0000"/>
              </a:solidFill>
            </a:endParaRPr>
          </a:p>
        </p:txBody>
      </p:sp>
      <p:sp>
        <p:nvSpPr>
          <p:cNvPr id="10" name="Text Placeholder 9"/>
          <p:cNvSpPr>
            <a:spLocks noGrp="1"/>
          </p:cNvSpPr>
          <p:nvPr>
            <p:ph type="body" idx="1"/>
          </p:nvPr>
        </p:nvSpPr>
        <p:spPr>
          <a:xfrm>
            <a:off x="455611" y="838200"/>
            <a:ext cx="8275433" cy="685800"/>
          </a:xfrm>
        </p:spPr>
        <p:txBody>
          <a:bodyPr numCol="1">
            <a:normAutofit fontScale="92500" lnSpcReduction="20000"/>
          </a:bodyPr>
          <a:lstStyle/>
          <a:p>
            <a:r>
              <a:rPr lang="en-US" dirty="0"/>
              <a:t>Guests are always welcome on our property /ranges provided they adhere to the rules of HRGC and fall within the following :</a:t>
            </a:r>
          </a:p>
        </p:txBody>
      </p:sp>
      <p:sp>
        <p:nvSpPr>
          <p:cNvPr id="11" name="Content Placeholder 10"/>
          <p:cNvSpPr>
            <a:spLocks noGrp="1"/>
          </p:cNvSpPr>
          <p:nvPr>
            <p:ph sz="half" idx="2"/>
          </p:nvPr>
        </p:nvSpPr>
        <p:spPr>
          <a:xfrm>
            <a:off x="425245" y="1600200"/>
            <a:ext cx="8305800" cy="4038600"/>
          </a:xfrm>
        </p:spPr>
        <p:txBody>
          <a:bodyPr numCol="1">
            <a:normAutofit/>
          </a:bodyPr>
          <a:lstStyle/>
          <a:p>
            <a:pPr lvl="0"/>
            <a:r>
              <a:rPr lang="en-US" dirty="0"/>
              <a:t>Attending for  the purpose of </a:t>
            </a:r>
            <a:r>
              <a:rPr lang="en-US" b="1" i="1" u="sng" dirty="0"/>
              <a:t>competing</a:t>
            </a:r>
            <a:r>
              <a:rPr lang="en-US" dirty="0"/>
              <a:t> in a club sponsored event where the public is invited</a:t>
            </a:r>
          </a:p>
          <a:p>
            <a:pPr lvl="0"/>
            <a:r>
              <a:rPr lang="en-US" dirty="0"/>
              <a:t>Accompanied by a member for the purpose of </a:t>
            </a:r>
            <a:r>
              <a:rPr lang="en-US" b="1" i="1" u="sng" dirty="0"/>
              <a:t>observing</a:t>
            </a:r>
          </a:p>
          <a:p>
            <a:r>
              <a:rPr lang="en-US" dirty="0"/>
              <a:t>Accompanied by a member for the purpose of </a:t>
            </a:r>
            <a:r>
              <a:rPr lang="en-US" b="1" i="1" u="sng" dirty="0"/>
              <a:t>shooting </a:t>
            </a:r>
            <a:r>
              <a:rPr lang="en-US" dirty="0"/>
              <a:t>when considering a membership (this will be allowed </a:t>
            </a:r>
            <a:r>
              <a:rPr lang="en-US" i="1" u="sng" dirty="0">
                <a:solidFill>
                  <a:srgbClr val="FF0000"/>
                </a:solidFill>
              </a:rPr>
              <a:t>only twice per year </a:t>
            </a:r>
            <a:r>
              <a:rPr lang="en-US" dirty="0"/>
              <a:t>for any Life, Family, or Adult membership)</a:t>
            </a:r>
          </a:p>
          <a:p>
            <a:r>
              <a:rPr lang="en-US" dirty="0"/>
              <a:t>Family members and relatives visiting from out of state when accompanied  by a member</a:t>
            </a:r>
          </a:p>
          <a:p>
            <a:endParaRPr lang="en-US" dirty="0"/>
          </a:p>
          <a:p>
            <a:pPr marL="0" lvl="0" indent="0">
              <a:buNone/>
            </a:pPr>
            <a:endParaRPr lang="en-US" dirty="0"/>
          </a:p>
          <a:p>
            <a:pPr lvl="0"/>
            <a:endParaRPr lang="en-US" dirty="0"/>
          </a:p>
          <a:p>
            <a:pPr marL="0" lvl="0" indent="0">
              <a:buNone/>
            </a:pPr>
            <a:endParaRPr lang="en-US" dirty="0"/>
          </a:p>
        </p:txBody>
      </p:sp>
      <p:sp>
        <p:nvSpPr>
          <p:cNvPr id="14" name="Content Placeholder 10"/>
          <p:cNvSpPr txBox="1">
            <a:spLocks/>
          </p:cNvSpPr>
          <p:nvPr/>
        </p:nvSpPr>
        <p:spPr>
          <a:xfrm>
            <a:off x="4463845" y="1411953"/>
            <a:ext cx="4267200" cy="885723"/>
          </a:xfrm>
          <a:prstGeom prst="rect">
            <a:avLst/>
          </a:prstGeom>
        </p:spPr>
        <p:txBody>
          <a:bodyPr vert="horz" lIns="91440" tIns="45720" rIns="91440" bIns="45720" numCol="1"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5970339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3358</TotalTime>
  <Words>4955</Words>
  <Application>Microsoft Office PowerPoint</Application>
  <PresentationFormat>On-screen Show (4:3)</PresentationFormat>
  <Paragraphs>545</Paragraphs>
  <Slides>82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82</vt:i4>
      </vt:variant>
    </vt:vector>
  </HeadingPairs>
  <TitlesOfParts>
    <vt:vector size="86" baseType="lpstr">
      <vt:lpstr>Arial</vt:lpstr>
      <vt:lpstr>Calibri</vt:lpstr>
      <vt:lpstr>Wingdings</vt:lpstr>
      <vt:lpstr>Office Theme</vt:lpstr>
      <vt:lpstr>Range Safety Certification Program</vt:lpstr>
      <vt:lpstr>Range Safety Certification Program</vt:lpstr>
      <vt:lpstr>Agenda</vt:lpstr>
      <vt:lpstr>Club-wide rules</vt:lpstr>
      <vt:lpstr>Drugs &amp; Alcohol</vt:lpstr>
      <vt:lpstr>Range Times</vt:lpstr>
      <vt:lpstr>Appropriate Calibers &amp; Ammunition</vt:lpstr>
      <vt:lpstr>Rate of Fire</vt:lpstr>
      <vt:lpstr>Guest Policy</vt:lpstr>
      <vt:lpstr>Is It Safe To Shoot?</vt:lpstr>
      <vt:lpstr>Before Anyone Proceeds Downrange</vt:lpstr>
      <vt:lpstr>Open chamber Indicators – rifle/pistol </vt:lpstr>
      <vt:lpstr>Shooting From Downrange Position</vt:lpstr>
      <vt:lpstr>Proper Targets</vt:lpstr>
      <vt:lpstr> Proper stands  and tarp set up for clay bird shooting </vt:lpstr>
      <vt:lpstr>Proper stands  and tarp set up for clay bird shooting </vt:lpstr>
      <vt:lpstr>                   When finished shooting</vt:lpstr>
      <vt:lpstr>Understand Your Trajectory – Normal Shooting Positions VS Target Height and Distance from Berm</vt:lpstr>
      <vt:lpstr>PowerPoint Presentation</vt:lpstr>
      <vt:lpstr>Enjoy the Ranges and Grounds</vt:lpstr>
      <vt:lpstr>This Is Your Club!</vt:lpstr>
      <vt:lpstr>This Is Your Club! Let's keep it!</vt:lpstr>
      <vt:lpstr>Pistol range</vt:lpstr>
      <vt:lpstr>Pistol range Entrance</vt:lpstr>
      <vt:lpstr>Pistol Range</vt:lpstr>
      <vt:lpstr>Pistol Range Inside Shooting Room</vt:lpstr>
      <vt:lpstr>Pistol Range Inside Shooting Room</vt:lpstr>
      <vt:lpstr>Pistol Range – Layout – Inside</vt:lpstr>
      <vt:lpstr>Pistol Range – Layout – Inside</vt:lpstr>
      <vt:lpstr>Pistol Range – Storage Sheds</vt:lpstr>
      <vt:lpstr>Pistol Range – Layout - Inside</vt:lpstr>
      <vt:lpstr>Pistol Range – Layout – Inside</vt:lpstr>
      <vt:lpstr>Pistol Range – Layout - Inside</vt:lpstr>
      <vt:lpstr>Pistol Range – Safety and Shooting Guidance</vt:lpstr>
      <vt:lpstr>Pistol Range – Practical/Tactical Style Shooting</vt:lpstr>
      <vt:lpstr>Pistol Range – Going/Shooting Downrange (Outside)</vt:lpstr>
      <vt:lpstr>Pistol Range – Unloaded firearms</vt:lpstr>
      <vt:lpstr>PowerPoint Presentation</vt:lpstr>
      <vt:lpstr>Pistol Range – Steel Targets</vt:lpstr>
      <vt:lpstr>Pistol Range – Steel Targets</vt:lpstr>
      <vt:lpstr>Pistol Range – Steel Targets</vt:lpstr>
      <vt:lpstr>Pistol Range – Targets and Berms</vt:lpstr>
      <vt:lpstr>Pistol Range – Targets and Berms</vt:lpstr>
      <vt:lpstr>Pistol Range – Targets</vt:lpstr>
      <vt:lpstr>Pistol Range – Targets</vt:lpstr>
      <vt:lpstr>Pistol Range – Directions of Fire (DoF) and Target Locations</vt:lpstr>
      <vt:lpstr>                       RIFLE range</vt:lpstr>
      <vt:lpstr>              RIFLE RANGE</vt:lpstr>
      <vt:lpstr>Rifle Range </vt:lpstr>
      <vt:lpstr>Safety Tips</vt:lpstr>
      <vt:lpstr>Rifle Range – Concrete Shooting Platform (CSP)</vt:lpstr>
      <vt:lpstr>Rifle Range layout – left side of CSP</vt:lpstr>
      <vt:lpstr>Rifle Range layout –  right side of CSP</vt:lpstr>
      <vt:lpstr>Pistol usage at the rifle range is limited to only the left side of the CSP and only berms 1 and 2 </vt:lpstr>
      <vt:lpstr>Rifle Range Rules – Rifle Range Impact Berms</vt:lpstr>
      <vt:lpstr>Rifle Range Rules – Range Closures</vt:lpstr>
      <vt:lpstr>Rifle Range Rules – Down Range of Firing Line Positions</vt:lpstr>
      <vt:lpstr>Rifle Range Rules – Prohibited</vt:lpstr>
      <vt:lpstr>Rifle Range Rules – Prohibited -&gt;Tactical Shooting</vt:lpstr>
      <vt:lpstr>Down Range Vehicle Safety</vt:lpstr>
      <vt:lpstr>Targets, target stands, and placement</vt:lpstr>
      <vt:lpstr>Rifle Range – Targets and Berms</vt:lpstr>
      <vt:lpstr>Rifle Range Specific Rules – Target and Target Frames</vt:lpstr>
      <vt:lpstr>100 yard rifle sight in area</vt:lpstr>
      <vt:lpstr>Steel Target safety and concerns</vt:lpstr>
      <vt:lpstr>Steel Target Do’s</vt:lpstr>
      <vt:lpstr>Steel Target Don'ts</vt:lpstr>
      <vt:lpstr>Steel target approved Mounting Hanging devices</vt:lpstr>
      <vt:lpstr>Properly mounted portable stand</vt:lpstr>
      <vt:lpstr>          Clay target shooting on the rifle range </vt:lpstr>
      <vt:lpstr>SUMMARY: Safe To Shoot?</vt:lpstr>
      <vt:lpstr>Summary: things to remember</vt:lpstr>
      <vt:lpstr>SUMMARY: Sustaining our ability to shoot</vt:lpstr>
      <vt:lpstr>Trap range</vt:lpstr>
      <vt:lpstr>Trap Range – Trap House </vt:lpstr>
      <vt:lpstr>Trap Range – Trap House - Inside </vt:lpstr>
      <vt:lpstr>Trap Range – Trap Fields</vt:lpstr>
      <vt:lpstr>Trap Range – Ammunition and Shotguns</vt:lpstr>
      <vt:lpstr>Trap Range – Rules.</vt:lpstr>
      <vt:lpstr>Trap Range – Rules..</vt:lpstr>
      <vt:lpstr>Trap Range – Rules…</vt:lpstr>
      <vt:lpstr>Trap Range – Archery Targets</vt:lpstr>
    </vt:vector>
  </TitlesOfParts>
  <Company>SAINT-GOBAIN 1.8</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Coleates, Robert B.</dc:creator>
  <cp:lastModifiedBy> </cp:lastModifiedBy>
  <cp:revision>175</cp:revision>
  <cp:lastPrinted>2022-06-30T18:21:22Z</cp:lastPrinted>
  <dcterms:created xsi:type="dcterms:W3CDTF">2017-03-12T14:44:33Z</dcterms:created>
  <dcterms:modified xsi:type="dcterms:W3CDTF">2023-02-23T23:06:31Z</dcterms:modified>
</cp:coreProperties>
</file>